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3.svg" ContentType="image/svg+xml"/>
  <Override PartName="/ppt/media/image37.svg" ContentType="image/svg+xml"/>
  <Override PartName="/ppt/media/image39.svg" ContentType="image/svg+xml"/>
  <Override PartName="/ppt/media/image4.svg" ContentType="image/svg+xml"/>
  <Override PartName="/ppt/media/image41.svg" ContentType="image/svg+xml"/>
  <Override PartName="/ppt/media/image43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8288000" cy="10287000"/>
  <p:notesSz cx="6858000" cy="9144000"/>
  <p:embeddedFontLst>
    <p:embeddedFont>
      <p:font typeface="Cabin Bold" panose="00000800000000000000"/>
      <p:bold r:id="rId31"/>
    </p:embeddedFont>
    <p:embeddedFont>
      <p:font typeface="Cabin" panose="00000500000000000000"/>
      <p:regular r:id="rId32"/>
    </p:embeddedFont>
    <p:embeddedFont>
      <p:font typeface="Cabin Italics" panose="00000500000000000000"/>
      <p:italic r:id="rId33"/>
    </p:embeddedFont>
    <p:embeddedFont>
      <p:font typeface="Noto Serif Display Bold Italics" panose="02020802080505090204"/>
      <p:boldItalic r:id="rId34"/>
    </p:embeddedFont>
    <p:embeddedFont>
      <p:font typeface="Paytone One" panose="00000500000000000000"/>
      <p:regular r:id="rId35"/>
    </p:embeddedFont>
    <p:embeddedFont>
      <p:font typeface="Muli" panose="00000500000000000000"/>
      <p:regular r:id="rId36"/>
    </p:embeddedFont>
    <p:embeddedFont>
      <p:font typeface="Muli Bold" panose="00000800000000000000"/>
      <p:bold r:id="rId37"/>
    </p:embeddedFont>
    <p:embeddedFont>
      <p:font typeface="Muli Bold Italics" panose="00000800000000000000"/>
      <p:boldItalic r:id="rId38"/>
    </p:embeddedFont>
    <p:embeddedFont>
      <p:font typeface="Sigmar One" panose="00000500000000000000"/>
      <p:regular r:id="rId39"/>
    </p:embeddedFont>
    <p:embeddedFont>
      <p:font typeface="Calibri" panose="020F0502020204030204" charset="0"/>
      <p:regular r:id="rId40"/>
      <p:bold r:id="rId41"/>
      <p:italic r:id="rId42"/>
      <p:boldItalic r:id="rId43"/>
    </p:embeddedFont>
    <p:embeddedFont>
      <p:font typeface="Muli Italics" panose="00000500000000000000"/>
      <p:italic r:id="rId44"/>
    </p:embeddedFont>
    <p:embeddedFont>
      <p:font typeface="Bungee Shade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font" Target="fonts/font15.fntdata"/><Relationship Id="rId44" Type="http://schemas.openxmlformats.org/officeDocument/2006/relationships/font" Target="fonts/font14.fntdata"/><Relationship Id="rId43" Type="http://schemas.openxmlformats.org/officeDocument/2006/relationships/font" Target="fonts/font13.fntdata"/><Relationship Id="rId42" Type="http://schemas.openxmlformats.org/officeDocument/2006/relationships/font" Target="fonts/font12.fntdata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slide" Target="slides/slide2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20.png"/><Relationship Id="rId7" Type="http://schemas.openxmlformats.org/officeDocument/2006/relationships/image" Target="../media/image8.svg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18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20.png"/><Relationship Id="rId7" Type="http://schemas.openxmlformats.org/officeDocument/2006/relationships/image" Target="../media/image8.svg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18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9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20.png"/><Relationship Id="rId7" Type="http://schemas.openxmlformats.org/officeDocument/2006/relationships/image" Target="../media/image8.svg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18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svg"/><Relationship Id="rId8" Type="http://schemas.openxmlformats.org/officeDocument/2006/relationships/image" Target="../media/image38.png"/><Relationship Id="rId7" Type="http://schemas.openxmlformats.org/officeDocument/2006/relationships/image" Target="../media/image8.svg"/><Relationship Id="rId6" Type="http://schemas.openxmlformats.org/officeDocument/2006/relationships/image" Target="../media/image19.png"/><Relationship Id="rId5" Type="http://schemas.openxmlformats.org/officeDocument/2006/relationships/image" Target="../media/image4.svg"/><Relationship Id="rId4" Type="http://schemas.openxmlformats.org/officeDocument/2006/relationships/image" Target="../media/image15.png"/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3.svg"/><Relationship Id="rId12" Type="http://schemas.openxmlformats.org/officeDocument/2006/relationships/image" Target="../media/image42.png"/><Relationship Id="rId11" Type="http://schemas.openxmlformats.org/officeDocument/2006/relationships/image" Target="../media/image41.svg"/><Relationship Id="rId10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9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9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57598" y="-153714"/>
            <a:ext cx="18454641" cy="10440714"/>
            <a:chOff x="0" y="0"/>
            <a:chExt cx="4248797" cy="24037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48797" cy="2403757"/>
            </a:xfrm>
            <a:custGeom>
              <a:avLst/>
              <a:gdLst/>
              <a:ahLst/>
              <a:cxnLst/>
              <a:rect l="l" t="t" r="r" b="b"/>
              <a:pathLst>
                <a:path w="4248797" h="2403757">
                  <a:moveTo>
                    <a:pt x="0" y="0"/>
                  </a:moveTo>
                  <a:lnTo>
                    <a:pt x="4248797" y="0"/>
                  </a:lnTo>
                  <a:lnTo>
                    <a:pt x="4248797" y="2403757"/>
                  </a:lnTo>
                  <a:lnTo>
                    <a:pt x="0" y="240375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09916" y="4762512"/>
            <a:ext cx="16996945" cy="235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altLang="en-US" sz="48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T</a:t>
            </a:r>
            <a:r>
              <a:rPr lang="" altLang="en-US" sz="48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Ì</a:t>
            </a:r>
            <a:r>
              <a:rPr lang="en-US" altLang="en-US" sz="48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M HIỂU RESPONSIVE TRONG THIẾT KẾ WEBSITE </a:t>
            </a:r>
            <a:endParaRPr lang="en-US" altLang="en-US" sz="4800" b="1">
              <a:solidFill>
                <a:srgbClr val="000000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  <a:p>
            <a:pPr algn="ctr">
              <a:lnSpc>
                <a:spcPts val="6120"/>
              </a:lnSpc>
            </a:pPr>
            <a:r>
              <a:rPr lang="en-US" altLang="en-US" sz="48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V</a:t>
            </a:r>
            <a:r>
              <a:rPr lang="" altLang="en-US" sz="48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À</a:t>
            </a:r>
            <a:r>
              <a:rPr lang="en-US" altLang="en-US" sz="48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 </a:t>
            </a:r>
            <a:r>
              <a:rPr lang="" altLang="en-US" sz="48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Á</a:t>
            </a:r>
            <a:r>
              <a:rPr lang="en-US" altLang="en-US" sz="48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P DỤNG V</a:t>
            </a:r>
            <a:r>
              <a:rPr lang="" altLang="en-US" sz="48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À</a:t>
            </a:r>
            <a:r>
              <a:rPr lang="en-US" altLang="en-US" sz="48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O THIẾT KẾ GIAO DIỆN </a:t>
            </a:r>
            <a:endParaRPr lang="en-US" altLang="en-US" sz="4800" b="1">
              <a:solidFill>
                <a:srgbClr val="000000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  <a:p>
            <a:pPr algn="ctr">
              <a:lnSpc>
                <a:spcPts val="6120"/>
              </a:lnSpc>
            </a:pPr>
            <a:r>
              <a:rPr lang="en-US" altLang="en-US" sz="48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CHO WEBSITE KHOA CÔNG NGHỆ THÔNG TIN</a:t>
            </a:r>
            <a:endParaRPr lang="en-US" altLang="en-US" sz="4800" b="1">
              <a:solidFill>
                <a:srgbClr val="000000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305800" y="1485900"/>
            <a:ext cx="2151380" cy="2022475"/>
          </a:xfrm>
          <a:custGeom>
            <a:avLst/>
            <a:gdLst/>
            <a:ahLst/>
            <a:cxnLst/>
            <a:rect l="l" t="t" r="r" b="b"/>
            <a:pathLst>
              <a:path w="2134592" h="2080208">
                <a:moveTo>
                  <a:pt x="0" y="0"/>
                </a:moveTo>
                <a:lnTo>
                  <a:pt x="2134592" y="0"/>
                </a:lnTo>
                <a:lnTo>
                  <a:pt x="2134592" y="2080208"/>
                </a:lnTo>
                <a:lnTo>
                  <a:pt x="0" y="2080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934200" y="186690"/>
            <a:ext cx="4749800" cy="1017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5"/>
              </a:lnSpc>
              <a:spcBef>
                <a:spcPct val="0"/>
              </a:spcBef>
            </a:pPr>
            <a:r>
              <a:rPr lang="en-US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TRƯỜNG ĐẠI HỌC TRÀ VINH</a:t>
            </a:r>
            <a:endParaRPr lang="en-US">
              <a:solidFill>
                <a:srgbClr val="000000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  <a:p>
            <a:pPr algn="ctr">
              <a:lnSpc>
                <a:spcPts val="2685"/>
              </a:lnSpc>
              <a:spcBef>
                <a:spcPct val="0"/>
              </a:spcBef>
            </a:pPr>
            <a:r>
              <a:rPr lang="en-US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TRƯỜNG KỸ THUẬT VÀ CÔNG NGHỆ</a:t>
            </a:r>
            <a:endParaRPr lang="en-US" b="1">
              <a:solidFill>
                <a:srgbClr val="000000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  <a:p>
            <a:pPr algn="ctr">
              <a:lnSpc>
                <a:spcPts val="2685"/>
              </a:lnSpc>
              <a:spcBef>
                <a:spcPct val="0"/>
              </a:spcBef>
            </a:pPr>
            <a:r>
              <a:rPr lang="en-US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KHOA CÔNG NGHỆ THÔNG TIN</a:t>
            </a:r>
            <a:endParaRPr lang="en-US" b="1">
              <a:solidFill>
                <a:srgbClr val="000000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90800" y="7584440"/>
            <a:ext cx="3656330" cy="923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i="1">
                <a:solidFill>
                  <a:srgbClr val="000000"/>
                </a:solidFill>
                <a:latin typeface="Cabin Italics" panose="00000500000000000000"/>
                <a:ea typeface="Cabin Italics" panose="00000500000000000000"/>
                <a:cs typeface="Cabin Italics" panose="00000500000000000000"/>
                <a:sym typeface="Cabin Italics" panose="00000500000000000000"/>
              </a:rPr>
              <a:t>G</a:t>
            </a:r>
            <a:r>
              <a:rPr lang="en-US" sz="3000" i="1">
                <a:solidFill>
                  <a:srgbClr val="000000"/>
                </a:solidFill>
                <a:latin typeface="Cabin Italics" panose="00000500000000000000"/>
                <a:ea typeface="Cabin Italics" panose="00000500000000000000"/>
                <a:cs typeface="Cabin Italics" panose="00000500000000000000"/>
                <a:sym typeface="Cabin Italics" panose="00000500000000000000"/>
              </a:rPr>
              <a:t>iảng viên hướng dẫn:</a:t>
            </a:r>
            <a:endParaRPr lang="en-US" sz="3000" i="1">
              <a:solidFill>
                <a:srgbClr val="000000"/>
              </a:solidFill>
              <a:latin typeface="Cabin Italics" panose="00000500000000000000"/>
              <a:ea typeface="Cabin Italics" panose="00000500000000000000"/>
              <a:cs typeface="Cabin Italics" panose="00000500000000000000"/>
              <a:sym typeface="Cabin Italics" panose="00000500000000000000"/>
            </a:endParaRP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ThS. Hà Thị Thúy Vi</a:t>
            </a:r>
            <a:endParaRPr lang="en-US" sz="3000">
              <a:solidFill>
                <a:srgbClr val="000000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420600" y="7584440"/>
            <a:ext cx="3720465" cy="1846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i="1">
                <a:solidFill>
                  <a:srgbClr val="000000"/>
                </a:solidFill>
                <a:latin typeface="Cabin Italics" panose="00000500000000000000"/>
                <a:ea typeface="Cabin Italics" panose="00000500000000000000"/>
                <a:cs typeface="Cabin Italics" panose="00000500000000000000"/>
                <a:sym typeface="Cabin Italics" panose="00000500000000000000"/>
              </a:rPr>
              <a:t>S</a:t>
            </a:r>
            <a:r>
              <a:rPr lang="en-US" sz="3000" i="1">
                <a:solidFill>
                  <a:srgbClr val="000000"/>
                </a:solidFill>
                <a:latin typeface="Cabin Italics" panose="00000500000000000000"/>
                <a:ea typeface="Cabin Italics" panose="00000500000000000000"/>
                <a:cs typeface="Cabin Italics" panose="00000500000000000000"/>
                <a:sym typeface="Cabin Italics" panose="00000500000000000000"/>
              </a:rPr>
              <a:t>inh viên thực hiện:</a:t>
            </a:r>
            <a:endParaRPr lang="en-US" sz="3000" i="1">
              <a:solidFill>
                <a:srgbClr val="000000"/>
              </a:solidFill>
              <a:latin typeface="Cabin Italics" panose="00000500000000000000"/>
              <a:ea typeface="Cabin Italics" panose="00000500000000000000"/>
              <a:cs typeface="Cabin Italics" panose="00000500000000000000"/>
              <a:sym typeface="Cabin Italics" panose="00000500000000000000"/>
            </a:endParaRP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Họ tên: Thạch Kim Tài</a:t>
            </a:r>
            <a:endParaRPr lang="en-US" sz="3000">
              <a:solidFill>
                <a:srgbClr val="000000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MSSV: 110123172 </a:t>
            </a:r>
            <a:endParaRPr lang="en-US" sz="3000">
              <a:solidFill>
                <a:srgbClr val="000000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Lớp: DA23TTD</a:t>
            </a:r>
            <a:endParaRPr lang="en-US" sz="3000">
              <a:solidFill>
                <a:srgbClr val="000000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226300" y="9791700"/>
            <a:ext cx="4067810" cy="38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i="1">
                <a:solidFill>
                  <a:srgbClr val="000000"/>
                </a:solidFill>
                <a:latin typeface="Cabin Italics" panose="00000500000000000000"/>
                <a:ea typeface="Cabin Italics" panose="00000500000000000000"/>
                <a:cs typeface="Cabin Italics" panose="00000500000000000000"/>
                <a:sym typeface="Cabin Italics" panose="00000500000000000000"/>
              </a:rPr>
              <a:t>Vĩ</a:t>
            </a:r>
            <a:r>
              <a:rPr lang="en-US" sz="2500" i="1">
                <a:solidFill>
                  <a:srgbClr val="000000"/>
                </a:solidFill>
                <a:latin typeface="Cabin Italics" panose="00000500000000000000"/>
                <a:ea typeface="Cabin Italics" panose="00000500000000000000"/>
                <a:cs typeface="Cabin Italics" panose="00000500000000000000"/>
                <a:sym typeface="Cabin Italics" panose="00000500000000000000"/>
              </a:rPr>
              <a:t>nh Long, tháng 12 năm 2025</a:t>
            </a:r>
            <a:endParaRPr lang="en-US" sz="2500" i="1">
              <a:solidFill>
                <a:srgbClr val="000000"/>
              </a:solidFill>
              <a:latin typeface="Cabin Italics" panose="00000500000000000000"/>
              <a:ea typeface="Cabin Italics" panose="00000500000000000000"/>
              <a:cs typeface="Cabin Italics" panose="00000500000000000000"/>
              <a:sym typeface="Cabin Italics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2316" y="3924300"/>
            <a:ext cx="16996945" cy="76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BÁO CÁO THỰC TẬP ĐỒ ÁN CƠ SỞ NGÀNH</a:t>
            </a:r>
            <a:endParaRPr lang="en-US" sz="2400" b="1">
              <a:solidFill>
                <a:srgbClr val="000000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HỌC KỲ 1, NĂM HỌC 2025 - 2026</a:t>
            </a:r>
            <a:endParaRPr lang="en-US" sz="2400" b="1">
              <a:solidFill>
                <a:srgbClr val="000000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47888" y="1610723"/>
            <a:ext cx="17781811" cy="8509635"/>
            <a:chOff x="0" y="0"/>
            <a:chExt cx="6486853" cy="31043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86853" cy="3104338"/>
            </a:xfrm>
            <a:custGeom>
              <a:avLst/>
              <a:gdLst/>
              <a:ahLst/>
              <a:cxnLst/>
              <a:rect l="l" t="t" r="r" b="b"/>
              <a:pathLst>
                <a:path w="6486853" h="3104338">
                  <a:moveTo>
                    <a:pt x="0" y="0"/>
                  </a:moveTo>
                  <a:lnTo>
                    <a:pt x="6486853" y="0"/>
                  </a:lnTo>
                  <a:lnTo>
                    <a:pt x="6486853" y="3104338"/>
                  </a:lnTo>
                  <a:lnTo>
                    <a:pt x="0" y="31043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247888" y="219075"/>
            <a:ext cx="17671268" cy="1040455"/>
            <a:chOff x="0" y="0"/>
            <a:chExt cx="6446527" cy="3795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46527" cy="379561"/>
            </a:xfrm>
            <a:custGeom>
              <a:avLst/>
              <a:gdLst/>
              <a:ahLst/>
              <a:cxnLst/>
              <a:rect l="l" t="t" r="r" b="b"/>
              <a:pathLst>
                <a:path w="6446527" h="379561">
                  <a:moveTo>
                    <a:pt x="0" y="0"/>
                  </a:moveTo>
                  <a:lnTo>
                    <a:pt x="6446527" y="0"/>
                  </a:lnTo>
                  <a:lnTo>
                    <a:pt x="6446527" y="379561"/>
                  </a:lnTo>
                  <a:lnTo>
                    <a:pt x="0" y="37956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253094" y="1455466"/>
          <a:ext cx="17781811" cy="8820150"/>
        </p:xfrm>
        <a:graphic>
          <a:graphicData uri="http://schemas.openxmlformats.org/drawingml/2006/table">
            <a:tbl>
              <a:tblPr/>
              <a:tblGrid>
                <a:gridCol w="8946296"/>
                <a:gridCol w="8835515"/>
              </a:tblGrid>
              <a:tr h="1205357">
                <a:tc>
                  <a:txBody>
                    <a:bodyPr rtlCol="0"/>
                    <a:lstStyle/>
                    <a:p>
                      <a:pPr algn="ctr">
                        <a:lnSpc>
                          <a:spcPts val="4685"/>
                        </a:lnSpc>
                        <a:defRPr/>
                      </a:pPr>
                      <a:r>
                        <a:rPr lang="en-US" sz="3345">
                          <a:solidFill>
                            <a:srgbClr val="000000"/>
                          </a:solidFill>
                          <a:latin typeface="Sigmar One" panose="00000500000000000000"/>
                          <a:ea typeface="Sigmar One" panose="00000500000000000000"/>
                          <a:cs typeface="Sigmar One" panose="00000500000000000000"/>
                          <a:sym typeface="Sigmar One" panose="00000500000000000000"/>
                        </a:rPr>
                        <a:t>ƯU ĐIỂM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4685"/>
                        </a:lnSpc>
                        <a:defRPr/>
                      </a:pPr>
                      <a:r>
                        <a:rPr lang="en-US" sz="3345">
                          <a:solidFill>
                            <a:srgbClr val="000000"/>
                          </a:solidFill>
                          <a:latin typeface="Sigmar One" panose="00000500000000000000"/>
                          <a:ea typeface="Sigmar One" panose="00000500000000000000"/>
                          <a:cs typeface="Sigmar One" panose="00000500000000000000"/>
                          <a:sym typeface="Sigmar One" panose="00000500000000000000"/>
                        </a:rPr>
                        <a:t>NHƯỢC ĐIỂM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1521045">
                <a:tc>
                  <a:txBody>
                    <a:bodyPr rtlCol="0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uli" panose="00000500000000000000"/>
                          <a:ea typeface="Muli" panose="00000500000000000000"/>
                          <a:cs typeface="Muli" panose="00000500000000000000"/>
                          <a:sym typeface="Muli" panose="00000500000000000000"/>
                        </a:rPr>
                        <a:t> Thân thiện với người dùng: Tối ưu hóa trải nghiệm (UX) trên đa thiết bị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uli" panose="00000500000000000000"/>
                          <a:ea typeface="Muli" panose="00000500000000000000"/>
                          <a:cs typeface="Muli" panose="00000500000000000000"/>
                          <a:sym typeface="Muli" panose="00000500000000000000"/>
                        </a:rPr>
                        <a:t> Thiết kế phức tạp: Quá trình thiết kế và xây dựng ban đầu tốn nhiều thời gian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892">
                <a:tc>
                  <a:txBody>
                    <a:bodyPr rtlCol="0"/>
                    <a:lstStyle/>
                    <a:p>
                      <a:pPr algn="ctr">
                        <a:lnSpc>
                          <a:spcPts val="4270"/>
                        </a:lnSpc>
                        <a:defRPr/>
                      </a:pPr>
                      <a:r>
                        <a:rPr lang="en-US" sz="3050">
                          <a:solidFill>
                            <a:srgbClr val="000000"/>
                          </a:solidFill>
                          <a:latin typeface="Muli" panose="00000500000000000000"/>
                          <a:ea typeface="Muli" panose="00000500000000000000"/>
                          <a:cs typeface="Muli" panose="00000500000000000000"/>
                          <a:sym typeface="Muli" panose="00000500000000000000"/>
                        </a:rPr>
                        <a:t>Hỗ trợ SEO: Google ưu tiên xếp hạng các website hỗ trợ di động (Mobile-First Indexing)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4130"/>
                        </a:lnSpc>
                        <a:defRPr/>
                      </a:pPr>
                      <a:r>
                        <a:rPr lang="en-US" sz="2950">
                          <a:solidFill>
                            <a:srgbClr val="000000"/>
                          </a:solidFill>
                          <a:latin typeface="Muli" panose="00000500000000000000"/>
                          <a:ea typeface="Muli" panose="00000500000000000000"/>
                          <a:cs typeface="Muli" panose="00000500000000000000"/>
                          <a:sym typeface="Muli" panose="00000500000000000000"/>
                        </a:rPr>
                        <a:t>Khó tối ưu tuyệt đối: Rất khó để đạt được sự hiển thị hoàn hảo trên tất cả các </a:t>
                      </a:r>
                      <a:r>
                        <a:rPr lang="en-US" sz="2950">
                          <a:solidFill>
                            <a:srgbClr val="000000"/>
                          </a:solidFill>
                          <a:latin typeface="Muli" panose="00000500000000000000"/>
                          <a:ea typeface="Muli" panose="00000500000000000000"/>
                          <a:cs typeface="Muli" panose="00000500000000000000"/>
                          <a:sym typeface="Muli" panose="00000500000000000000"/>
                        </a:rPr>
                        <a:t>loại kích thước màn hình khác nhau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8928"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Muli" panose="00000500000000000000"/>
                          <a:ea typeface="Muli" panose="00000500000000000000"/>
                          <a:cs typeface="Muli" panose="00000500000000000000"/>
                          <a:sym typeface="Muli" panose="00000500000000000000"/>
                        </a:rPr>
                        <a:t>Tiết kiệm: Chỉ cần một bộ mã nguồn duy nhất, </a:t>
                      </a:r>
                      <a:endParaRPr lang="en-US" sz="1200"/>
                    </a:p>
                    <a:p>
                      <a:pPr algn="ctr">
                        <a:lnSpc>
                          <a:spcPts val="39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Muli" panose="00000500000000000000"/>
                          <a:ea typeface="Muli" panose="00000500000000000000"/>
                          <a:cs typeface="Muli" panose="00000500000000000000"/>
                          <a:sym typeface="Muli" panose="00000500000000000000"/>
                        </a:rPr>
                        <a:t>dễ dàng quản lý và bảo trì.</a:t>
                      </a:r>
                      <a:endParaRPr lang="en-US" sz="3200">
                        <a:solidFill>
                          <a:srgbClr val="000000"/>
                        </a:solidFill>
                        <a:latin typeface="Muli" panose="00000500000000000000"/>
                        <a:ea typeface="Muli" panose="00000500000000000000"/>
                        <a:cs typeface="Muli" panose="00000500000000000000"/>
                        <a:sym typeface="Muli" panose="00000500000000000000"/>
                      </a:endParaRPr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99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Muli" panose="00000500000000000000"/>
                          <a:ea typeface="Muli" panose="00000500000000000000"/>
                          <a:cs typeface="Muli" panose="00000500000000000000"/>
                          <a:sym typeface="Muli" panose="00000500000000000000"/>
                        </a:rPr>
                        <a:t>Trải nghiệm mobile có thể bị rối: giao diện trên màn hình nhỏ dễ bị lộn xộn, đặc biệt là hệ thống menu nhiều mục</a:t>
                      </a:r>
                      <a:endParaRPr lang="en-US" sz="3200">
                        <a:solidFill>
                          <a:srgbClr val="000000"/>
                        </a:solidFill>
                        <a:latin typeface="Muli" panose="00000500000000000000"/>
                        <a:ea typeface="Muli" panose="00000500000000000000"/>
                        <a:cs typeface="Muli" panose="00000500000000000000"/>
                        <a:sym typeface="Muli" panose="00000500000000000000"/>
                      </a:endParaRPr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8928">
                <a:tc>
                  <a:txBody>
                    <a:bodyPr rtlCol="0"/>
                    <a:lstStyle/>
                    <a:p>
                      <a:pPr algn="ctr">
                        <a:lnSpc>
                          <a:spcPts val="455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990"/>
                        </a:lnSpc>
                        <a:defRPr/>
                      </a:pPr>
                      <a:r>
                        <a:rPr lang="en-US" sz="2850">
                          <a:solidFill>
                            <a:srgbClr val="000000"/>
                          </a:solidFill>
                          <a:latin typeface="Muli" panose="00000500000000000000"/>
                          <a:ea typeface="Muli" panose="00000500000000000000"/>
                          <a:cs typeface="Muli" panose="00000500000000000000"/>
                          <a:sym typeface="Muli" panose="00000500000000000000"/>
                        </a:rPr>
                        <a:t> </a:t>
                      </a:r>
                      <a:r>
                        <a:rPr lang="en-US" sz="3200">
                          <a:solidFill>
                            <a:srgbClr val="000000"/>
                          </a:solidFill>
                          <a:latin typeface="Muli" panose="00000500000000000000"/>
                          <a:ea typeface="Muli" panose="00000500000000000000"/>
                          <a:cs typeface="Muli" panose="00000500000000000000"/>
                          <a:sym typeface="Muli" panose="00000500000000000000"/>
                        </a:rPr>
                        <a:t>Ảnh hưởng tốc độ và nội dung: Việc nén hình ảnh/dữ liệu để tối ưu dung lượng có thể làm giảm chất lượng nội dung </a:t>
                      </a:r>
                      <a:endParaRPr lang="en-US" sz="3200">
                        <a:solidFill>
                          <a:srgbClr val="000000"/>
                        </a:solidFill>
                        <a:latin typeface="Muli" panose="00000500000000000000"/>
                        <a:ea typeface="Muli" panose="00000500000000000000"/>
                        <a:cs typeface="Muli" panose="00000500000000000000"/>
                        <a:sym typeface="Muli" panose="00000500000000000000"/>
                      </a:endParaRPr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32139" y="334490"/>
            <a:ext cx="1801331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5"/>
              </a:lnSpc>
            </a:pPr>
            <a:r>
              <a:rPr lang="en-US" sz="502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2.3  Ưu điểm và Nhược điểm của giải pháp Responsive</a:t>
            </a:r>
            <a:endParaRPr lang="en-US" sz="502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47594" y="299663"/>
            <a:ext cx="17436348" cy="1501111"/>
            <a:chOff x="0" y="0"/>
            <a:chExt cx="6360827" cy="5476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547609"/>
            </a:xfrm>
            <a:custGeom>
              <a:avLst/>
              <a:gdLst/>
              <a:ahLst/>
              <a:cxnLst/>
              <a:rect l="l" t="t" r="r" b="b"/>
              <a:pathLst>
                <a:path w="6360827" h="547609">
                  <a:moveTo>
                    <a:pt x="0" y="0"/>
                  </a:moveTo>
                  <a:lnTo>
                    <a:pt x="6360827" y="0"/>
                  </a:lnTo>
                  <a:lnTo>
                    <a:pt x="6360827" y="547609"/>
                  </a:lnTo>
                  <a:lnTo>
                    <a:pt x="0" y="5476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350854" y="2674107"/>
            <a:ext cx="17586292" cy="5630416"/>
            <a:chOff x="0" y="0"/>
            <a:chExt cx="6415527" cy="2053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15527" cy="2053991"/>
            </a:xfrm>
            <a:custGeom>
              <a:avLst/>
              <a:gdLst/>
              <a:ahLst/>
              <a:cxnLst/>
              <a:rect l="l" t="t" r="r" b="b"/>
              <a:pathLst>
                <a:path w="6415527" h="2053991">
                  <a:moveTo>
                    <a:pt x="0" y="0"/>
                  </a:moveTo>
                  <a:lnTo>
                    <a:pt x="6415527" y="0"/>
                  </a:lnTo>
                  <a:lnTo>
                    <a:pt x="6415527" y="2053991"/>
                  </a:lnTo>
                  <a:lnTo>
                    <a:pt x="0" y="205399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10632747" flipH="1">
            <a:off x="-724773" y="9366995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93994" y="563351"/>
            <a:ext cx="18288000" cy="93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0"/>
              </a:lnSpc>
              <a:spcBef>
                <a:spcPct val="0"/>
              </a:spcBef>
            </a:pPr>
            <a:r>
              <a:rPr lang="en-US" sz="61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2.4   Công nghệ Front-end sử dụng</a:t>
            </a:r>
            <a:endParaRPr lang="en-US" sz="61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8317" y="2639034"/>
            <a:ext cx="17665624" cy="538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0" lvl="1" indent="-377825" algn="just">
              <a:lnSpc>
                <a:spcPts val="7210"/>
              </a:lnSpc>
              <a:buFont typeface="Arial" panose="020B0604020202020204"/>
              <a:buChar char="•"/>
            </a:pPr>
            <a:r>
              <a:rPr lang="en-US" sz="35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HTML5:</a:t>
            </a:r>
            <a:r>
              <a:rPr lang="en-US" sz="35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Sử dụng các thẻ Semantic (header, footer, section) giúp cấu trúc rõ ràng và khoa học.</a:t>
            </a:r>
            <a:endParaRPr lang="en-US" sz="35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55650" lvl="1" indent="-377825" algn="just">
              <a:lnSpc>
                <a:spcPts val="7210"/>
              </a:lnSpc>
              <a:buFont typeface="Arial" panose="020B0604020202020204"/>
              <a:buChar char="•"/>
            </a:pPr>
            <a:r>
              <a:rPr lang="en-US" sz="35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CSS3 </a:t>
            </a:r>
            <a:r>
              <a:rPr lang="en-US" sz="35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(Flexbox &amp; Grid): Công cụ dàn trang mạnh mẽ giúp xử lý bố cục 1 chiều        và 2 chiều linh hoạt.</a:t>
            </a:r>
            <a:endParaRPr lang="en-US" sz="35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55650" lvl="1" indent="-377825" algn="just">
              <a:lnSpc>
                <a:spcPts val="7210"/>
              </a:lnSpc>
              <a:buFont typeface="Arial" panose="020B0604020202020204"/>
              <a:buChar char="•"/>
            </a:pPr>
            <a:r>
              <a:rPr lang="en-US" sz="35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Bootstrap 5.3</a:t>
            </a:r>
            <a:r>
              <a:rPr lang="en-US" sz="35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: Tận dụng hệ thống lưới (Grid System) và các thành phần UI có sẵn để phát triển nhanh chóng.</a:t>
            </a:r>
            <a:endParaRPr lang="en-US" sz="35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sp>
        <p:nvSpPr>
          <p:cNvPr id="10" name="Freeform 10"/>
          <p:cNvSpPr/>
          <p:nvPr/>
        </p:nvSpPr>
        <p:spPr>
          <a:xfrm rot="-10371873" flipH="1">
            <a:off x="15350665" y="131659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266908" y="8304523"/>
            <a:ext cx="7345216" cy="1982477"/>
          </a:xfrm>
          <a:custGeom>
            <a:avLst/>
            <a:gdLst/>
            <a:ahLst/>
            <a:cxnLst/>
            <a:rect l="l" t="t" r="r" b="b"/>
            <a:pathLst>
              <a:path w="7345216" h="1982477">
                <a:moveTo>
                  <a:pt x="0" y="0"/>
                </a:moveTo>
                <a:lnTo>
                  <a:pt x="7345217" y="0"/>
                </a:lnTo>
                <a:lnTo>
                  <a:pt x="7345217" y="1982477"/>
                </a:lnTo>
                <a:lnTo>
                  <a:pt x="0" y="1982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9164" b="-77685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47594" y="299663"/>
            <a:ext cx="17436348" cy="1501111"/>
            <a:chOff x="0" y="0"/>
            <a:chExt cx="6360827" cy="5476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547609"/>
            </a:xfrm>
            <a:custGeom>
              <a:avLst/>
              <a:gdLst/>
              <a:ahLst/>
              <a:cxnLst/>
              <a:rect l="l" t="t" r="r" b="b"/>
              <a:pathLst>
                <a:path w="6360827" h="547609">
                  <a:moveTo>
                    <a:pt x="0" y="0"/>
                  </a:moveTo>
                  <a:lnTo>
                    <a:pt x="6360827" y="0"/>
                  </a:lnTo>
                  <a:lnTo>
                    <a:pt x="6360827" y="547609"/>
                  </a:lnTo>
                  <a:lnTo>
                    <a:pt x="0" y="5476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56860" y="3131928"/>
            <a:ext cx="17937146" cy="3106989"/>
            <a:chOff x="0" y="0"/>
            <a:chExt cx="6543519" cy="11334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43519" cy="1133438"/>
            </a:xfrm>
            <a:custGeom>
              <a:avLst/>
              <a:gdLst/>
              <a:ahLst/>
              <a:cxnLst/>
              <a:rect l="l" t="t" r="r" b="b"/>
              <a:pathLst>
                <a:path w="6543519" h="1133438">
                  <a:moveTo>
                    <a:pt x="0" y="0"/>
                  </a:moveTo>
                  <a:lnTo>
                    <a:pt x="6543519" y="0"/>
                  </a:lnTo>
                  <a:lnTo>
                    <a:pt x="6543519" y="1133438"/>
                  </a:lnTo>
                  <a:lnTo>
                    <a:pt x="0" y="11334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10632747" flipH="1">
            <a:off x="-439102" y="9090971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93994" y="563351"/>
            <a:ext cx="18288000" cy="93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0"/>
              </a:lnSpc>
              <a:spcBef>
                <a:spcPct val="0"/>
              </a:spcBef>
            </a:pPr>
            <a:r>
              <a:rPr lang="en-US" sz="61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2.5   Công nghệ Back-end sử dụng</a:t>
            </a:r>
            <a:endParaRPr lang="en-US" sz="61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9" name="Freeform 9"/>
          <p:cNvSpPr/>
          <p:nvPr/>
        </p:nvSpPr>
        <p:spPr>
          <a:xfrm rot="-10371873" flipH="1">
            <a:off x="15011052" y="275056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6" y="0"/>
                </a:moveTo>
                <a:lnTo>
                  <a:pt x="0" y="0"/>
                </a:lnTo>
                <a:lnTo>
                  <a:pt x="0" y="1087335"/>
                </a:lnTo>
                <a:lnTo>
                  <a:pt x="4496496" y="1087335"/>
                </a:lnTo>
                <a:lnTo>
                  <a:pt x="44964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81173" y="6605641"/>
            <a:ext cx="11054318" cy="3028997"/>
          </a:xfrm>
          <a:custGeom>
            <a:avLst/>
            <a:gdLst/>
            <a:ahLst/>
            <a:cxnLst/>
            <a:rect l="l" t="t" r="r" b="b"/>
            <a:pathLst>
              <a:path w="11054318" h="3028997">
                <a:moveTo>
                  <a:pt x="0" y="0"/>
                </a:moveTo>
                <a:lnTo>
                  <a:pt x="11054318" y="0"/>
                </a:lnTo>
                <a:lnTo>
                  <a:pt x="11054318" y="3028997"/>
                </a:lnTo>
                <a:lnTo>
                  <a:pt x="0" y="3028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2662" b="-80484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-96997" y="2986163"/>
            <a:ext cx="18094006" cy="2998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just">
              <a:lnSpc>
                <a:spcPts val="8250"/>
              </a:lnSpc>
              <a:buFont typeface="Arial" panose="020B0604020202020204"/>
              <a:buChar char="•"/>
            </a:pPr>
            <a:r>
              <a:rPr lang="en-US" sz="33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PHP:</a:t>
            </a:r>
            <a:r>
              <a:rPr lang="en-US" sz="33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Ngôn ngữ lập trình kịch bản thực thi tại máy chủ để xử lý dữ liệu động và tệp tin</a:t>
            </a:r>
            <a:endParaRPr lang="en-US" sz="33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12470" lvl="1" indent="-356235" algn="just">
              <a:lnSpc>
                <a:spcPts val="8250"/>
              </a:lnSpc>
              <a:buFont typeface="Arial" panose="020B0604020202020204"/>
              <a:buChar char="•"/>
            </a:pPr>
            <a:r>
              <a:rPr lang="en-US" sz="33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MySQL: </a:t>
            </a:r>
            <a:r>
              <a:rPr lang="en-US" sz="33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Hệ quản trị cơ sở dữ liệu quan hệ dùng để lưu trữ thông tin giảng viên thêm mới</a:t>
            </a:r>
            <a:endParaRPr lang="en-US" sz="33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12470" lvl="1" indent="-356235" algn="just">
              <a:lnSpc>
                <a:spcPts val="8250"/>
              </a:lnSpc>
              <a:buFont typeface="Arial" panose="020B0604020202020204"/>
              <a:buChar char="•"/>
            </a:pPr>
            <a:r>
              <a:rPr lang="en-US" sz="33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phpMyAdmin:</a:t>
            </a:r>
            <a:r>
              <a:rPr lang="en-US" sz="33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Công cụ quản trị giao diện trực quan giúp khởi tạo và theo dõi cơ sở dữ liệu</a:t>
            </a:r>
            <a:endParaRPr lang="en-US" sz="33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63854" y="3217360"/>
            <a:ext cx="12299710" cy="3446008"/>
            <a:chOff x="0" y="0"/>
            <a:chExt cx="4486967" cy="12571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6968" cy="1257113"/>
            </a:xfrm>
            <a:custGeom>
              <a:avLst/>
              <a:gdLst/>
              <a:ahLst/>
              <a:cxnLst/>
              <a:rect l="l" t="t" r="r" b="b"/>
              <a:pathLst>
                <a:path w="4486968" h="1257113">
                  <a:moveTo>
                    <a:pt x="0" y="0"/>
                  </a:moveTo>
                  <a:lnTo>
                    <a:pt x="4486968" y="0"/>
                  </a:lnTo>
                  <a:lnTo>
                    <a:pt x="4486968" y="1257113"/>
                  </a:lnTo>
                  <a:lnTo>
                    <a:pt x="0" y="1257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943587" y="8675894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6"/>
                </a:lnTo>
                <a:lnTo>
                  <a:pt x="6662470" y="1611106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574994" y="3417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2925632" y="2318211"/>
            <a:ext cx="4950140" cy="6721020"/>
            <a:chOff x="0" y="0"/>
            <a:chExt cx="1805825" cy="2451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5825" cy="2451846"/>
            </a:xfrm>
            <a:custGeom>
              <a:avLst/>
              <a:gdLst/>
              <a:ahLst/>
              <a:cxnLst/>
              <a:rect l="l" t="t" r="r" b="b"/>
              <a:pathLst>
                <a:path w="1805825" h="2451846">
                  <a:moveTo>
                    <a:pt x="0" y="0"/>
                  </a:moveTo>
                  <a:lnTo>
                    <a:pt x="1805825" y="0"/>
                  </a:lnTo>
                  <a:lnTo>
                    <a:pt x="1805825" y="2451846"/>
                  </a:lnTo>
                  <a:lnTo>
                    <a:pt x="0" y="24518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3064656" y="5475372"/>
            <a:ext cx="4811116" cy="3009134"/>
          </a:xfrm>
          <a:custGeom>
            <a:avLst/>
            <a:gdLst/>
            <a:ahLst/>
            <a:cxnLst/>
            <a:rect l="l" t="t" r="r" b="b"/>
            <a:pathLst>
              <a:path w="4811116" h="3009134">
                <a:moveTo>
                  <a:pt x="0" y="0"/>
                </a:moveTo>
                <a:lnTo>
                  <a:pt x="4811116" y="0"/>
                </a:lnTo>
                <a:lnTo>
                  <a:pt x="4811116" y="3009134"/>
                </a:lnTo>
                <a:lnTo>
                  <a:pt x="0" y="3009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17684" y="321736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03414">
            <a:off x="12130869" y="1585031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43385" y="3062548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2820" y="3578289"/>
            <a:ext cx="12661778" cy="272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60"/>
              </a:lnSpc>
            </a:pPr>
            <a:r>
              <a:rPr lang="en-US" sz="8965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3. Phân tích </a:t>
            </a:r>
            <a:endParaRPr lang="en-US" sz="8965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  <a:p>
            <a:pPr algn="ctr">
              <a:lnSpc>
                <a:spcPts val="10760"/>
              </a:lnSpc>
            </a:pPr>
            <a:r>
              <a:rPr lang="en-US" sz="8965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và thiết kế hệ thống</a:t>
            </a:r>
            <a:endParaRPr lang="en-US" sz="8965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07259" y="240127"/>
            <a:ext cx="17436348" cy="1253922"/>
            <a:chOff x="0" y="0"/>
            <a:chExt cx="6360827" cy="4574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457434"/>
            </a:xfrm>
            <a:custGeom>
              <a:avLst/>
              <a:gdLst/>
              <a:ahLst/>
              <a:cxnLst/>
              <a:rect l="l" t="t" r="r" b="b"/>
              <a:pathLst>
                <a:path w="6360827" h="457434">
                  <a:moveTo>
                    <a:pt x="0" y="0"/>
                  </a:moveTo>
                  <a:lnTo>
                    <a:pt x="6360827" y="0"/>
                  </a:lnTo>
                  <a:lnTo>
                    <a:pt x="6360827" y="457434"/>
                  </a:lnTo>
                  <a:lnTo>
                    <a:pt x="0" y="4574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56860" y="1910781"/>
            <a:ext cx="17937146" cy="3519993"/>
            <a:chOff x="0" y="0"/>
            <a:chExt cx="6543519" cy="12841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43519" cy="1284103"/>
            </a:xfrm>
            <a:custGeom>
              <a:avLst/>
              <a:gdLst/>
              <a:ahLst/>
              <a:cxnLst/>
              <a:rect l="l" t="t" r="r" b="b"/>
              <a:pathLst>
                <a:path w="6543519" h="1284103">
                  <a:moveTo>
                    <a:pt x="0" y="0"/>
                  </a:moveTo>
                  <a:lnTo>
                    <a:pt x="6543519" y="0"/>
                  </a:lnTo>
                  <a:lnTo>
                    <a:pt x="6543519" y="1284103"/>
                  </a:lnTo>
                  <a:lnTo>
                    <a:pt x="0" y="12841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10632747" flipH="1">
            <a:off x="-724773" y="9366995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551082" y="462276"/>
            <a:ext cx="18645089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10"/>
              </a:lnSpc>
              <a:spcBef>
                <a:spcPct val="0"/>
              </a:spcBef>
            </a:pPr>
            <a:r>
              <a:rPr lang="en-US" sz="53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3.1   Phân tích nhu cầu hệ thống và Breakpoints</a:t>
            </a:r>
            <a:endParaRPr lang="en-US" sz="53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9" name="Freeform 9"/>
          <p:cNvSpPr/>
          <p:nvPr/>
        </p:nvSpPr>
        <p:spPr>
          <a:xfrm rot="-10371873" flipH="1">
            <a:off x="15350665" y="131659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674014" y="5678378"/>
            <a:ext cx="11626531" cy="3984680"/>
          </a:xfrm>
          <a:custGeom>
            <a:avLst/>
            <a:gdLst/>
            <a:ahLst/>
            <a:cxnLst/>
            <a:rect l="l" t="t" r="r" b="b"/>
            <a:pathLst>
              <a:path w="11626531" h="3984680">
                <a:moveTo>
                  <a:pt x="0" y="0"/>
                </a:moveTo>
                <a:lnTo>
                  <a:pt x="11626531" y="0"/>
                </a:lnTo>
                <a:lnTo>
                  <a:pt x="11626531" y="3984680"/>
                </a:lnTo>
                <a:lnTo>
                  <a:pt x="0" y="3984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6860" y="1684909"/>
            <a:ext cx="17686747" cy="3745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55"/>
              </a:lnSpc>
            </a:pPr>
            <a:r>
              <a:rPr lang="en-US" sz="35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Nhu cầu người dùng: </a:t>
            </a:r>
            <a:endParaRPr lang="en-US" sz="350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  <a:p>
            <a:pPr marL="755650" lvl="1" indent="-377825" algn="just">
              <a:lnSpc>
                <a:spcPts val="6055"/>
              </a:lnSpc>
              <a:buFont typeface="Arial" panose="020B0604020202020204"/>
              <a:buChar char="•"/>
            </a:pPr>
            <a:r>
              <a:rPr lang="en-US" sz="35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Tra cứu tin tức, tuyển sinh, lộ trình đào tạo mọi lúc mọi nơi trên smartphone</a:t>
            </a:r>
            <a:endParaRPr lang="en-US" sz="35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algn="just">
              <a:lnSpc>
                <a:spcPts val="6055"/>
              </a:lnSpc>
            </a:pPr>
            <a:r>
              <a:rPr lang="en-US" sz="35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Tiêu chí kỹ thuật: </a:t>
            </a:r>
            <a:endParaRPr lang="en-US" sz="350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  <a:p>
            <a:pPr marL="755650" lvl="1" indent="-377825" algn="just">
              <a:lnSpc>
                <a:spcPts val="6055"/>
              </a:lnSpc>
              <a:buFont typeface="Arial" panose="020B0604020202020204"/>
              <a:buChar char="•"/>
            </a:pPr>
            <a:r>
              <a:rPr lang="en-US" sz="3500" i="1">
                <a:solidFill>
                  <a:srgbClr val="000000"/>
                </a:solidFill>
                <a:latin typeface="Muli Italics" panose="00000500000000000000"/>
                <a:ea typeface="Muli Italics" panose="00000500000000000000"/>
                <a:cs typeface="Muli Italics" panose="00000500000000000000"/>
                <a:sym typeface="Muli Italics" panose="00000500000000000000"/>
              </a:rPr>
              <a:t>Xác định các điểm ngắt cụ thể: dưới 768px (Smartphone), 768px - 1024px (Tablet) và trên 1024px (Desktop)</a:t>
            </a:r>
            <a:endParaRPr lang="en-US" sz="3500" i="1">
              <a:solidFill>
                <a:srgbClr val="000000"/>
              </a:solidFill>
              <a:latin typeface="Muli Italics" panose="00000500000000000000"/>
              <a:ea typeface="Muli Italics" panose="00000500000000000000"/>
              <a:cs typeface="Muli Italics" panose="00000500000000000000"/>
              <a:sym typeface="Muli Italics" panose="00000500000000000000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4732832" y="9739741"/>
            <a:ext cx="9988672" cy="359090"/>
            <a:chOff x="0" y="0"/>
            <a:chExt cx="9222356" cy="3315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222356" cy="331541"/>
            </a:xfrm>
            <a:custGeom>
              <a:avLst/>
              <a:gdLst/>
              <a:ahLst/>
              <a:cxnLst/>
              <a:rect l="l" t="t" r="r" b="b"/>
              <a:pathLst>
                <a:path w="9222356" h="331541">
                  <a:moveTo>
                    <a:pt x="0" y="0"/>
                  </a:moveTo>
                  <a:lnTo>
                    <a:pt x="9222356" y="0"/>
                  </a:lnTo>
                  <a:lnTo>
                    <a:pt x="9222356" y="331541"/>
                  </a:lnTo>
                  <a:lnTo>
                    <a:pt x="0" y="33154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4935256" y="9634521"/>
            <a:ext cx="9786248" cy="46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80"/>
              </a:lnSpc>
            </a:pPr>
            <a:r>
              <a:rPr lang="en-US" sz="23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Sơ đồ các Breakpoints phổ biến và cách bố cục thay</a:t>
            </a:r>
            <a:r>
              <a:rPr lang="en-US" sz="23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 đổi qua các mốc</a:t>
            </a:r>
            <a:endParaRPr lang="en-US" sz="230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07259" y="240127"/>
            <a:ext cx="17436348" cy="974623"/>
            <a:chOff x="0" y="0"/>
            <a:chExt cx="6360827" cy="3555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355545"/>
            </a:xfrm>
            <a:custGeom>
              <a:avLst/>
              <a:gdLst/>
              <a:ahLst/>
              <a:cxnLst/>
              <a:rect l="l" t="t" r="r" b="b"/>
              <a:pathLst>
                <a:path w="6360827" h="355545">
                  <a:moveTo>
                    <a:pt x="0" y="0"/>
                  </a:moveTo>
                  <a:lnTo>
                    <a:pt x="6360827" y="0"/>
                  </a:lnTo>
                  <a:lnTo>
                    <a:pt x="6360827" y="355545"/>
                  </a:lnTo>
                  <a:lnTo>
                    <a:pt x="0" y="3555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11353" y="8225889"/>
            <a:ext cx="6579621" cy="1916349"/>
            <a:chOff x="0" y="0"/>
            <a:chExt cx="2400263" cy="6990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0263" cy="699089"/>
            </a:xfrm>
            <a:custGeom>
              <a:avLst/>
              <a:gdLst/>
              <a:ahLst/>
              <a:cxnLst/>
              <a:rect l="l" t="t" r="r" b="b"/>
              <a:pathLst>
                <a:path w="2400263" h="699089">
                  <a:moveTo>
                    <a:pt x="0" y="0"/>
                  </a:moveTo>
                  <a:lnTo>
                    <a:pt x="2400263" y="0"/>
                  </a:lnTo>
                  <a:lnTo>
                    <a:pt x="2400263" y="699089"/>
                  </a:lnTo>
                  <a:lnTo>
                    <a:pt x="0" y="69908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-622500" y="341677"/>
            <a:ext cx="1864508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30"/>
              </a:lnSpc>
              <a:spcBef>
                <a:spcPct val="0"/>
              </a:spcBef>
            </a:pPr>
            <a:r>
              <a:rPr lang="en-US" sz="49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3.2   Kiến trúc hệ thống và Thiết kế UI/UX</a:t>
            </a:r>
            <a:endParaRPr lang="en-US" sz="49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8" name="Freeform 8"/>
          <p:cNvSpPr/>
          <p:nvPr/>
        </p:nvSpPr>
        <p:spPr>
          <a:xfrm rot="-10371873" flipH="1">
            <a:off x="15350665" y="131659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61561" y="1594902"/>
            <a:ext cx="5562282" cy="6467769"/>
          </a:xfrm>
          <a:custGeom>
            <a:avLst/>
            <a:gdLst/>
            <a:ahLst/>
            <a:cxnLst/>
            <a:rect l="l" t="t" r="r" b="b"/>
            <a:pathLst>
              <a:path w="5562282" h="6467769">
                <a:moveTo>
                  <a:pt x="0" y="0"/>
                </a:moveTo>
                <a:lnTo>
                  <a:pt x="5562281" y="0"/>
                </a:lnTo>
                <a:lnTo>
                  <a:pt x="5562281" y="6467769"/>
                </a:lnTo>
                <a:lnTo>
                  <a:pt x="0" y="6467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803977" y="2162586"/>
            <a:ext cx="11218611" cy="5332401"/>
          </a:xfrm>
          <a:custGeom>
            <a:avLst/>
            <a:gdLst/>
            <a:ahLst/>
            <a:cxnLst/>
            <a:rect l="l" t="t" r="r" b="b"/>
            <a:pathLst>
              <a:path w="11218611" h="5332401">
                <a:moveTo>
                  <a:pt x="0" y="0"/>
                </a:moveTo>
                <a:lnTo>
                  <a:pt x="11218611" y="0"/>
                </a:lnTo>
                <a:lnTo>
                  <a:pt x="11218611" y="5332401"/>
                </a:lnTo>
                <a:lnTo>
                  <a:pt x="0" y="53324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07259" y="8255758"/>
            <a:ext cx="6283715" cy="1723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0"/>
              </a:lnSpc>
            </a:pPr>
            <a:r>
              <a:rPr lang="en-US" sz="27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Mô hình Client-Server: </a:t>
            </a:r>
            <a:endParaRPr lang="en-US" sz="2700" b="1">
              <a:solidFill>
                <a:srgbClr val="000000"/>
              </a:solidFill>
              <a:latin typeface="Muli Bold" panose="00000800000000000000"/>
              <a:ea typeface="Muli Bold" panose="00000800000000000000"/>
              <a:cs typeface="Muli Bold" panose="00000800000000000000"/>
              <a:sym typeface="Muli Bold" panose="00000800000000000000"/>
            </a:endParaRPr>
          </a:p>
          <a:p>
            <a:pPr algn="ctr">
              <a:lnSpc>
                <a:spcPts val="4670"/>
              </a:lnSpc>
            </a:pPr>
            <a:r>
              <a:rPr lang="en-US" sz="27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Client (HTML/CSS/Bootstrap) tương tác với Server (PHP) và Database (MySQL)</a:t>
            </a:r>
            <a:endParaRPr lang="en-US" sz="27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7781519" y="8298606"/>
            <a:ext cx="9956147" cy="1243104"/>
            <a:chOff x="0" y="0"/>
            <a:chExt cx="3632030" cy="4534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32029" cy="453488"/>
            </a:xfrm>
            <a:custGeom>
              <a:avLst/>
              <a:gdLst/>
              <a:ahLst/>
              <a:cxnLst/>
              <a:rect l="l" t="t" r="r" b="b"/>
              <a:pathLst>
                <a:path w="3632029" h="453488">
                  <a:moveTo>
                    <a:pt x="0" y="0"/>
                  </a:moveTo>
                  <a:lnTo>
                    <a:pt x="3632029" y="0"/>
                  </a:lnTo>
                  <a:lnTo>
                    <a:pt x="3632029" y="453488"/>
                  </a:lnTo>
                  <a:lnTo>
                    <a:pt x="0" y="4534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7781519" y="8246233"/>
            <a:ext cx="9956147" cy="12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5"/>
              </a:lnSpc>
            </a:pPr>
            <a:r>
              <a:rPr lang="en-US" sz="29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Sử dụng Wirefram</a:t>
            </a:r>
            <a:r>
              <a:rPr lang="en-US" sz="29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e để tập trung sắp xếp các thành phần quan trọng luôn nằm trong tầm mắt người dùng</a:t>
            </a:r>
            <a:endParaRPr lang="en-US" sz="29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07259" y="240127"/>
            <a:ext cx="17436348" cy="1253922"/>
            <a:chOff x="0" y="0"/>
            <a:chExt cx="6360827" cy="4574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457434"/>
            </a:xfrm>
            <a:custGeom>
              <a:avLst/>
              <a:gdLst/>
              <a:ahLst/>
              <a:cxnLst/>
              <a:rect l="l" t="t" r="r" b="b"/>
              <a:pathLst>
                <a:path w="6360827" h="457434">
                  <a:moveTo>
                    <a:pt x="0" y="0"/>
                  </a:moveTo>
                  <a:lnTo>
                    <a:pt x="6360827" y="0"/>
                  </a:lnTo>
                  <a:lnTo>
                    <a:pt x="6360827" y="457434"/>
                  </a:lnTo>
                  <a:lnTo>
                    <a:pt x="0" y="4574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253657" y="7699752"/>
            <a:ext cx="17840349" cy="2278483"/>
            <a:chOff x="0" y="0"/>
            <a:chExt cx="6508208" cy="8311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08207" cy="831197"/>
            </a:xfrm>
            <a:custGeom>
              <a:avLst/>
              <a:gdLst/>
              <a:ahLst/>
              <a:cxnLst/>
              <a:rect l="l" t="t" r="r" b="b"/>
              <a:pathLst>
                <a:path w="6508207" h="831197">
                  <a:moveTo>
                    <a:pt x="0" y="0"/>
                  </a:moveTo>
                  <a:lnTo>
                    <a:pt x="6508207" y="0"/>
                  </a:lnTo>
                  <a:lnTo>
                    <a:pt x="6508207" y="831197"/>
                  </a:lnTo>
                  <a:lnTo>
                    <a:pt x="0" y="83119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-551082" y="462276"/>
            <a:ext cx="18645089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90"/>
              </a:lnSpc>
              <a:spcBef>
                <a:spcPct val="0"/>
              </a:spcBef>
            </a:pPr>
            <a:r>
              <a:rPr lang="en-US" sz="57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3.3   Thiết kế Cơ sở dữ liệu</a:t>
            </a:r>
            <a:endParaRPr lang="en-US" sz="57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8" name="Freeform 8"/>
          <p:cNvSpPr/>
          <p:nvPr/>
        </p:nvSpPr>
        <p:spPr>
          <a:xfrm rot="-10371873" flipH="1">
            <a:off x="15350665" y="131659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960062"/>
            <a:ext cx="4439497" cy="5272966"/>
          </a:xfrm>
          <a:custGeom>
            <a:avLst/>
            <a:gdLst/>
            <a:ahLst/>
            <a:cxnLst/>
            <a:rect l="l" t="t" r="r" b="b"/>
            <a:pathLst>
              <a:path w="4439497" h="5272966">
                <a:moveTo>
                  <a:pt x="0" y="0"/>
                </a:moveTo>
                <a:lnTo>
                  <a:pt x="4439497" y="0"/>
                </a:lnTo>
                <a:lnTo>
                  <a:pt x="4439497" y="5272965"/>
                </a:lnTo>
                <a:lnTo>
                  <a:pt x="0" y="5272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924548" y="2950499"/>
            <a:ext cx="11919059" cy="3496040"/>
          </a:xfrm>
          <a:custGeom>
            <a:avLst/>
            <a:gdLst/>
            <a:ahLst/>
            <a:cxnLst/>
            <a:rect l="l" t="t" r="r" b="b"/>
            <a:pathLst>
              <a:path w="11919059" h="3496040">
                <a:moveTo>
                  <a:pt x="0" y="0"/>
                </a:moveTo>
                <a:lnTo>
                  <a:pt x="11919059" y="0"/>
                </a:lnTo>
                <a:lnTo>
                  <a:pt x="11919059" y="3496041"/>
                </a:lnTo>
                <a:lnTo>
                  <a:pt x="0" y="3496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23761" y="7702281"/>
            <a:ext cx="17440479" cy="211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10"/>
              </a:lnSpc>
            </a:pPr>
            <a:r>
              <a:rPr lang="en-US" sz="33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- Cấu trúc bảng tt_gv: </a:t>
            </a:r>
            <a:r>
              <a:rPr lang="en-US" sz="33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Lưu trữ TEN_GV, CHUC_VU, SO_DIEN_THOAI, MAIL và HINH_ANH.</a:t>
            </a:r>
            <a:endParaRPr lang="en-US" sz="33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algn="ctr">
              <a:lnSpc>
                <a:spcPts val="5710"/>
              </a:lnSpc>
            </a:pPr>
            <a:r>
              <a:rPr lang="en-US" sz="33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- </a:t>
            </a:r>
            <a:r>
              <a:rPr lang="en-US" sz="33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Tối ưu hiệu suất </a:t>
            </a:r>
            <a:r>
              <a:rPr lang="en-US" sz="33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bằng cách chỉ lưu tên file trong Database và lưu file vật lý trong thư mục /uploads/</a:t>
            </a:r>
            <a:endParaRPr lang="en-US" sz="33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63854" y="3217360"/>
            <a:ext cx="12299710" cy="3446008"/>
            <a:chOff x="0" y="0"/>
            <a:chExt cx="4486967" cy="12571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6968" cy="1257113"/>
            </a:xfrm>
            <a:custGeom>
              <a:avLst/>
              <a:gdLst/>
              <a:ahLst/>
              <a:cxnLst/>
              <a:rect l="l" t="t" r="r" b="b"/>
              <a:pathLst>
                <a:path w="4486968" h="1257113">
                  <a:moveTo>
                    <a:pt x="0" y="0"/>
                  </a:moveTo>
                  <a:lnTo>
                    <a:pt x="4486968" y="0"/>
                  </a:lnTo>
                  <a:lnTo>
                    <a:pt x="4486968" y="1257113"/>
                  </a:lnTo>
                  <a:lnTo>
                    <a:pt x="0" y="1257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943587" y="8675894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6"/>
                </a:lnTo>
                <a:lnTo>
                  <a:pt x="6662470" y="1611106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574994" y="3417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2925632" y="2318211"/>
            <a:ext cx="4950140" cy="6721020"/>
            <a:chOff x="0" y="0"/>
            <a:chExt cx="1805825" cy="2451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5825" cy="2451846"/>
            </a:xfrm>
            <a:custGeom>
              <a:avLst/>
              <a:gdLst/>
              <a:ahLst/>
              <a:cxnLst/>
              <a:rect l="l" t="t" r="r" b="b"/>
              <a:pathLst>
                <a:path w="1805825" h="2451846">
                  <a:moveTo>
                    <a:pt x="0" y="0"/>
                  </a:moveTo>
                  <a:lnTo>
                    <a:pt x="1805825" y="0"/>
                  </a:lnTo>
                  <a:lnTo>
                    <a:pt x="1805825" y="2451846"/>
                  </a:lnTo>
                  <a:lnTo>
                    <a:pt x="0" y="24518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3064656" y="5475372"/>
            <a:ext cx="4811116" cy="3009134"/>
          </a:xfrm>
          <a:custGeom>
            <a:avLst/>
            <a:gdLst/>
            <a:ahLst/>
            <a:cxnLst/>
            <a:rect l="l" t="t" r="r" b="b"/>
            <a:pathLst>
              <a:path w="4811116" h="3009134">
                <a:moveTo>
                  <a:pt x="0" y="0"/>
                </a:moveTo>
                <a:lnTo>
                  <a:pt x="4811116" y="0"/>
                </a:lnTo>
                <a:lnTo>
                  <a:pt x="4811116" y="3009134"/>
                </a:lnTo>
                <a:lnTo>
                  <a:pt x="0" y="3009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17684" y="321736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03414">
            <a:off x="12130869" y="1585031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43385" y="3062548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2820" y="3487220"/>
            <a:ext cx="12661778" cy="278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165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4. Hiện thực hóa </a:t>
            </a:r>
            <a:endParaRPr lang="en-US" sz="9165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  <a:p>
            <a:pPr algn="ctr">
              <a:lnSpc>
                <a:spcPts val="11000"/>
              </a:lnSpc>
            </a:pPr>
            <a:r>
              <a:rPr lang="en-US" sz="9165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và kết quả</a:t>
            </a:r>
            <a:endParaRPr lang="en-US" sz="9165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07259" y="438890"/>
            <a:ext cx="17436348" cy="1253922"/>
            <a:chOff x="0" y="0"/>
            <a:chExt cx="6360827" cy="4574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457434"/>
            </a:xfrm>
            <a:custGeom>
              <a:avLst/>
              <a:gdLst/>
              <a:ahLst/>
              <a:cxnLst/>
              <a:rect l="l" t="t" r="r" b="b"/>
              <a:pathLst>
                <a:path w="6360827" h="457434">
                  <a:moveTo>
                    <a:pt x="0" y="0"/>
                  </a:moveTo>
                  <a:lnTo>
                    <a:pt x="6360827" y="0"/>
                  </a:lnTo>
                  <a:lnTo>
                    <a:pt x="6360827" y="457434"/>
                  </a:lnTo>
                  <a:lnTo>
                    <a:pt x="0" y="4574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223826" y="2547120"/>
            <a:ext cx="17840349" cy="2887730"/>
            <a:chOff x="0" y="0"/>
            <a:chExt cx="6508208" cy="10534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08207" cy="1053452"/>
            </a:xfrm>
            <a:custGeom>
              <a:avLst/>
              <a:gdLst/>
              <a:ahLst/>
              <a:cxnLst/>
              <a:rect l="l" t="t" r="r" b="b"/>
              <a:pathLst>
                <a:path w="6508207" h="1053452">
                  <a:moveTo>
                    <a:pt x="0" y="0"/>
                  </a:moveTo>
                  <a:lnTo>
                    <a:pt x="6508207" y="0"/>
                  </a:lnTo>
                  <a:lnTo>
                    <a:pt x="6508207" y="1053452"/>
                  </a:lnTo>
                  <a:lnTo>
                    <a:pt x="0" y="10534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-580914" y="675326"/>
            <a:ext cx="1864508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70"/>
              </a:lnSpc>
              <a:spcBef>
                <a:spcPct val="0"/>
              </a:spcBef>
            </a:pPr>
            <a:r>
              <a:rPr lang="en-US" sz="51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4.1   Hiện thực hóa Front-end: Nền tảng Responsive</a:t>
            </a:r>
            <a:endParaRPr lang="en-US" sz="51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8" name="Freeform 8"/>
          <p:cNvSpPr/>
          <p:nvPr/>
        </p:nvSpPr>
        <p:spPr>
          <a:xfrm rot="-10371873" flipH="1">
            <a:off x="15350665" y="131659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1861" y="5892421"/>
            <a:ext cx="16513139" cy="3365879"/>
          </a:xfrm>
          <a:custGeom>
            <a:avLst/>
            <a:gdLst/>
            <a:ahLst/>
            <a:cxnLst/>
            <a:rect l="l" t="t" r="r" b="b"/>
            <a:pathLst>
              <a:path w="16513139" h="3365879">
                <a:moveTo>
                  <a:pt x="0" y="0"/>
                </a:moveTo>
                <a:lnTo>
                  <a:pt x="16513139" y="0"/>
                </a:lnTo>
                <a:lnTo>
                  <a:pt x="16513139" y="3365879"/>
                </a:lnTo>
                <a:lnTo>
                  <a:pt x="0" y="3365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20632" y="2492321"/>
            <a:ext cx="17864239" cy="2835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just">
              <a:lnSpc>
                <a:spcPts val="5710"/>
              </a:lnSpc>
              <a:buFont typeface="Arial" panose="020B0604020202020204"/>
              <a:buChar char="•"/>
            </a:pPr>
            <a:r>
              <a:rPr lang="en-US" sz="33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Meta Viewport:</a:t>
            </a:r>
            <a:r>
              <a:rPr lang="en-US" sz="33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Ép chiều rộng trang web khớp với thiết bị và ngăn</a:t>
            </a:r>
            <a:r>
              <a:rPr lang="en-US" sz="33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chặn việc tự động    thu nhỏ nội dung.</a:t>
            </a:r>
            <a:endParaRPr lang="en-US" sz="33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12470" lvl="1" indent="-356235" algn="just">
              <a:lnSpc>
                <a:spcPts val="5710"/>
              </a:lnSpc>
              <a:buFont typeface="Arial" panose="020B0604020202020204"/>
              <a:buChar char="•"/>
            </a:pPr>
            <a:r>
              <a:rPr lang="en-US" sz="33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Sử dụng Bootstrap 5.3.0</a:t>
            </a:r>
            <a:r>
              <a:rPr lang="en-US" sz="33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làm khung xương kết hợp Font Awesome 6.5.2 để đảm bảo độ sắc nét.</a:t>
            </a:r>
            <a:endParaRPr lang="en-US" sz="33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4049723" y="9468709"/>
            <a:ext cx="11549144" cy="519241"/>
            <a:chOff x="0" y="0"/>
            <a:chExt cx="10174412" cy="4574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74412" cy="457434"/>
            </a:xfrm>
            <a:custGeom>
              <a:avLst/>
              <a:gdLst/>
              <a:ahLst/>
              <a:cxnLst/>
              <a:rect l="l" t="t" r="r" b="b"/>
              <a:pathLst>
                <a:path w="10174412" h="457434">
                  <a:moveTo>
                    <a:pt x="0" y="0"/>
                  </a:moveTo>
                  <a:lnTo>
                    <a:pt x="10174412" y="0"/>
                  </a:lnTo>
                  <a:lnTo>
                    <a:pt x="10174412" y="457434"/>
                  </a:lnTo>
                  <a:lnTo>
                    <a:pt x="0" y="4574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4348045" y="9316309"/>
            <a:ext cx="10952500" cy="620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65"/>
              </a:lnSpc>
            </a:pPr>
            <a:r>
              <a:rPr lang="en-US" sz="31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Đoạn mã khai báo Viewport và liên kết t</a:t>
            </a:r>
            <a:r>
              <a:rPr lang="en-US" sz="31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hư viện Bootstrap</a:t>
            </a:r>
            <a:endParaRPr lang="en-US" sz="310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</p:txBody>
      </p:sp>
      <p:sp>
        <p:nvSpPr>
          <p:cNvPr id="14" name="Freeform 14"/>
          <p:cNvSpPr/>
          <p:nvPr/>
        </p:nvSpPr>
        <p:spPr>
          <a:xfrm rot="-10371873" flipH="1">
            <a:off x="-548362" y="9349408"/>
            <a:ext cx="2920445" cy="706217"/>
          </a:xfrm>
          <a:custGeom>
            <a:avLst/>
            <a:gdLst/>
            <a:ahLst/>
            <a:cxnLst/>
            <a:rect l="l" t="t" r="r" b="b"/>
            <a:pathLst>
              <a:path w="2920445" h="706217">
                <a:moveTo>
                  <a:pt x="2920445" y="0"/>
                </a:moveTo>
                <a:lnTo>
                  <a:pt x="0" y="0"/>
                </a:lnTo>
                <a:lnTo>
                  <a:pt x="0" y="706216"/>
                </a:lnTo>
                <a:lnTo>
                  <a:pt x="2920445" y="706216"/>
                </a:lnTo>
                <a:lnTo>
                  <a:pt x="292044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07259" y="166583"/>
            <a:ext cx="17436348" cy="1017486"/>
            <a:chOff x="0" y="0"/>
            <a:chExt cx="6360827" cy="3711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371182"/>
            </a:xfrm>
            <a:custGeom>
              <a:avLst/>
              <a:gdLst/>
              <a:ahLst/>
              <a:cxnLst/>
              <a:rect l="l" t="t" r="r" b="b"/>
              <a:pathLst>
                <a:path w="6360827" h="371182">
                  <a:moveTo>
                    <a:pt x="0" y="0"/>
                  </a:moveTo>
                  <a:lnTo>
                    <a:pt x="6360827" y="0"/>
                  </a:lnTo>
                  <a:lnTo>
                    <a:pt x="6360827" y="371182"/>
                  </a:lnTo>
                  <a:lnTo>
                    <a:pt x="0" y="37118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-713814" y="166583"/>
            <a:ext cx="1864508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70"/>
              </a:lnSpc>
              <a:spcBef>
                <a:spcPct val="0"/>
              </a:spcBef>
            </a:pPr>
            <a:r>
              <a:rPr lang="en-US" sz="51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4.2   Hiện thực hóa Front-end: Kỹ thuật xử lý</a:t>
            </a:r>
            <a:endParaRPr lang="en-US" sz="51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6" name="Freeform 6"/>
          <p:cNvSpPr/>
          <p:nvPr/>
        </p:nvSpPr>
        <p:spPr>
          <a:xfrm rot="-10371873" flipH="1">
            <a:off x="15527071" y="131659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674224" y="1729768"/>
            <a:ext cx="16902418" cy="447823"/>
            <a:chOff x="0" y="0"/>
            <a:chExt cx="14890469" cy="3945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890469" cy="394517"/>
            </a:xfrm>
            <a:custGeom>
              <a:avLst/>
              <a:gdLst/>
              <a:ahLst/>
              <a:cxnLst/>
              <a:rect l="l" t="t" r="r" b="b"/>
              <a:pathLst>
                <a:path w="14890469" h="394517">
                  <a:moveTo>
                    <a:pt x="0" y="0"/>
                  </a:moveTo>
                  <a:lnTo>
                    <a:pt x="14890469" y="0"/>
                  </a:lnTo>
                  <a:lnTo>
                    <a:pt x="14890469" y="394517"/>
                  </a:lnTo>
                  <a:lnTo>
                    <a:pt x="0" y="39451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65583" y="2715820"/>
            <a:ext cx="10717802" cy="6495637"/>
          </a:xfrm>
          <a:custGeom>
            <a:avLst/>
            <a:gdLst/>
            <a:ahLst/>
            <a:cxnLst/>
            <a:rect l="l" t="t" r="r" b="b"/>
            <a:pathLst>
              <a:path w="10717802" h="6495637">
                <a:moveTo>
                  <a:pt x="0" y="0"/>
                </a:moveTo>
                <a:lnTo>
                  <a:pt x="10717802" y="0"/>
                </a:lnTo>
                <a:lnTo>
                  <a:pt x="10717802" y="6495637"/>
                </a:lnTo>
                <a:lnTo>
                  <a:pt x="0" y="6495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140072" y="3208358"/>
            <a:ext cx="7060198" cy="5510561"/>
          </a:xfrm>
          <a:custGeom>
            <a:avLst/>
            <a:gdLst/>
            <a:ahLst/>
            <a:cxnLst/>
            <a:rect l="l" t="t" r="r" b="b"/>
            <a:pathLst>
              <a:path w="7060198" h="5510561">
                <a:moveTo>
                  <a:pt x="0" y="0"/>
                </a:moveTo>
                <a:lnTo>
                  <a:pt x="7060198" y="0"/>
                </a:lnTo>
                <a:lnTo>
                  <a:pt x="7060198" y="5510561"/>
                </a:lnTo>
                <a:lnTo>
                  <a:pt x="0" y="5510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89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28427" y="1579422"/>
            <a:ext cx="16848215" cy="59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0"/>
              </a:lnSpc>
            </a:pPr>
            <a:r>
              <a:rPr lang="en-US" sz="30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Sử dụng CSS Grid (auto-fit) cho phần Card và Flexbox (flex-wrap) cho C</a:t>
            </a:r>
            <a:r>
              <a:rPr lang="en-US" sz="30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hương trình đào tạo</a:t>
            </a:r>
            <a:endParaRPr lang="en-US" sz="300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694960" y="9430880"/>
            <a:ext cx="9659048" cy="527385"/>
            <a:chOff x="0" y="0"/>
            <a:chExt cx="8509300" cy="4646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09301" cy="464608"/>
            </a:xfrm>
            <a:custGeom>
              <a:avLst/>
              <a:gdLst/>
              <a:ahLst/>
              <a:cxnLst/>
              <a:rect l="l" t="t" r="r" b="b"/>
              <a:pathLst>
                <a:path w="8509301" h="464608">
                  <a:moveTo>
                    <a:pt x="0" y="0"/>
                  </a:moveTo>
                  <a:lnTo>
                    <a:pt x="8509301" y="0"/>
                  </a:lnTo>
                  <a:lnTo>
                    <a:pt x="8509301" y="464608"/>
                  </a:lnTo>
                  <a:lnTo>
                    <a:pt x="0" y="46460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69538" y="9389582"/>
            <a:ext cx="9484470" cy="48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0"/>
              </a:lnSpc>
            </a:pPr>
            <a:r>
              <a:rPr lang="en-US" sz="24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 Sự thay đổi của các thẻ Card giảng viên từ Desktop sa</a:t>
            </a:r>
            <a:r>
              <a:rPr lang="en-US" sz="24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ng Mobile</a:t>
            </a:r>
            <a:endParaRPr lang="en-US" sz="240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1565023" y="9026077"/>
            <a:ext cx="6210295" cy="809605"/>
            <a:chOff x="0" y="0"/>
            <a:chExt cx="5845829" cy="76209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845829" cy="762091"/>
            </a:xfrm>
            <a:custGeom>
              <a:avLst/>
              <a:gdLst/>
              <a:ahLst/>
              <a:cxnLst/>
              <a:rect l="l" t="t" r="r" b="b"/>
              <a:pathLst>
                <a:path w="5845829" h="762091">
                  <a:moveTo>
                    <a:pt x="0" y="0"/>
                  </a:moveTo>
                  <a:lnTo>
                    <a:pt x="5845829" y="0"/>
                  </a:lnTo>
                  <a:lnTo>
                    <a:pt x="5845829" y="762091"/>
                  </a:lnTo>
                  <a:lnTo>
                    <a:pt x="0" y="76209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1565023" y="8995458"/>
            <a:ext cx="6281568" cy="88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0"/>
              </a:lnSpc>
            </a:pPr>
            <a:r>
              <a:rPr lang="en-US" sz="212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Đoạn mã CSS Media Queries tiêu biểu xử lý cho mà</a:t>
            </a:r>
            <a:r>
              <a:rPr lang="en-US" sz="212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n hình 600px</a:t>
            </a:r>
            <a:endParaRPr lang="en-US" sz="212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17935" y="2899313"/>
            <a:ext cx="10132845" cy="5283366"/>
            <a:chOff x="0" y="0"/>
            <a:chExt cx="3696489" cy="19273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96489" cy="1927386"/>
            </a:xfrm>
            <a:custGeom>
              <a:avLst/>
              <a:gdLst/>
              <a:ahLst/>
              <a:cxnLst/>
              <a:rect l="l" t="t" r="r" b="b"/>
              <a:pathLst>
                <a:path w="3696489" h="1927386">
                  <a:moveTo>
                    <a:pt x="0" y="0"/>
                  </a:moveTo>
                  <a:lnTo>
                    <a:pt x="3696489" y="0"/>
                  </a:lnTo>
                  <a:lnTo>
                    <a:pt x="3696489" y="1927386"/>
                  </a:lnTo>
                  <a:lnTo>
                    <a:pt x="0" y="192738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943587" y="8675894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6"/>
                </a:lnTo>
                <a:lnTo>
                  <a:pt x="6662470" y="1611106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574994" y="3417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1289130" y="1690054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1719997" y="5458263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7" y="0"/>
                </a:lnTo>
                <a:lnTo>
                  <a:pt x="6225287" y="3893635"/>
                </a:lnTo>
                <a:lnTo>
                  <a:pt x="0" y="3893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03414">
            <a:off x="11559023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277505" y="258274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79468" y="2686529"/>
            <a:ext cx="9809779" cy="5314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25"/>
              </a:lnSpc>
            </a:pPr>
            <a:r>
              <a:rPr lang="en-US" sz="5170" b="1">
                <a:solidFill>
                  <a:srgbClr val="003EA8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1. Tổng quan</a:t>
            </a:r>
            <a:endParaRPr lang="en-US" sz="5170" b="1">
              <a:solidFill>
                <a:srgbClr val="003EA8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  <a:p>
            <a:pPr algn="l">
              <a:lnSpc>
                <a:spcPts val="8525"/>
              </a:lnSpc>
            </a:pPr>
            <a:r>
              <a:rPr lang="en-US" sz="5170" b="1">
                <a:solidFill>
                  <a:srgbClr val="003EA8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2. Cơ sở lý thuyết</a:t>
            </a:r>
            <a:endParaRPr lang="en-US" sz="5170" b="1">
              <a:solidFill>
                <a:srgbClr val="003EA8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  <a:p>
            <a:pPr algn="l">
              <a:lnSpc>
                <a:spcPts val="8525"/>
              </a:lnSpc>
            </a:pPr>
            <a:r>
              <a:rPr lang="en-US" sz="5170" b="1">
                <a:solidFill>
                  <a:srgbClr val="003EA8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3. Phân tích và thiết kế hệ thống</a:t>
            </a:r>
            <a:endParaRPr lang="en-US" sz="5170" b="1">
              <a:solidFill>
                <a:srgbClr val="003EA8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  <a:p>
            <a:pPr algn="l">
              <a:lnSpc>
                <a:spcPts val="8525"/>
              </a:lnSpc>
            </a:pPr>
            <a:r>
              <a:rPr lang="en-US" sz="5170" b="1">
                <a:solidFill>
                  <a:srgbClr val="003EA8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4. Hiện thực hóa và kết quả</a:t>
            </a:r>
            <a:endParaRPr lang="en-US" sz="5170" b="1">
              <a:solidFill>
                <a:srgbClr val="003EA8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  <a:p>
            <a:pPr algn="l">
              <a:lnSpc>
                <a:spcPts val="8525"/>
              </a:lnSpc>
            </a:pPr>
            <a:r>
              <a:rPr lang="en-US" sz="5170" b="1">
                <a:solidFill>
                  <a:srgbClr val="003EA8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5. Kiểm thử và kết luận</a:t>
            </a:r>
            <a:endParaRPr lang="en-US" sz="5170" b="1">
              <a:solidFill>
                <a:srgbClr val="003EA8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2832735" y="492125"/>
            <a:ext cx="5306695" cy="1713865"/>
            <a:chOff x="0" y="0"/>
            <a:chExt cx="436013" cy="152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6013" cy="152400"/>
            </a:xfrm>
            <a:custGeom>
              <a:avLst/>
              <a:gdLst/>
              <a:ahLst/>
              <a:cxnLst/>
              <a:rect l="l" t="t" r="r" b="b"/>
              <a:pathLst>
                <a:path w="436013" h="152400">
                  <a:moveTo>
                    <a:pt x="0" y="0"/>
                  </a:moveTo>
                  <a:lnTo>
                    <a:pt x="436013" y="0"/>
                  </a:lnTo>
                  <a:lnTo>
                    <a:pt x="43601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973070" y="702945"/>
            <a:ext cx="5083810" cy="1231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10"/>
              </a:lnSpc>
            </a:pPr>
            <a:r>
              <a:rPr lang="en-US" sz="6865" b="1" i="1">
                <a:solidFill>
                  <a:srgbClr val="0025A8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NỘI DUNG</a:t>
            </a:r>
            <a:endParaRPr lang="en-US" sz="6865" b="1" i="1">
              <a:solidFill>
                <a:srgbClr val="0025A8"/>
              </a:solidFill>
              <a:latin typeface="Noto Serif Display Bold Italics" panose="02020802080505090204"/>
              <a:ea typeface="Noto Serif Display Bold Italics" panose="02020802080505090204"/>
              <a:cs typeface="Noto Serif Display Bold Italics" panose="02020802080505090204"/>
              <a:sym typeface="Noto Serif Display Bold Italics" panose="0202080208050509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07259" y="438890"/>
            <a:ext cx="17436348" cy="1253922"/>
            <a:chOff x="0" y="0"/>
            <a:chExt cx="6360827" cy="4574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457434"/>
            </a:xfrm>
            <a:custGeom>
              <a:avLst/>
              <a:gdLst/>
              <a:ahLst/>
              <a:cxnLst/>
              <a:rect l="l" t="t" r="r" b="b"/>
              <a:pathLst>
                <a:path w="6360827" h="457434">
                  <a:moveTo>
                    <a:pt x="0" y="0"/>
                  </a:moveTo>
                  <a:lnTo>
                    <a:pt x="6360827" y="0"/>
                  </a:lnTo>
                  <a:lnTo>
                    <a:pt x="6360827" y="457434"/>
                  </a:lnTo>
                  <a:lnTo>
                    <a:pt x="0" y="4574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242392" y="3303322"/>
            <a:ext cx="9680245" cy="1935494"/>
            <a:chOff x="0" y="0"/>
            <a:chExt cx="3531379" cy="7060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1379" cy="706073"/>
            </a:xfrm>
            <a:custGeom>
              <a:avLst/>
              <a:gdLst/>
              <a:ahLst/>
              <a:cxnLst/>
              <a:rect l="l" t="t" r="r" b="b"/>
              <a:pathLst>
                <a:path w="3531379" h="706073">
                  <a:moveTo>
                    <a:pt x="0" y="0"/>
                  </a:moveTo>
                  <a:lnTo>
                    <a:pt x="3531379" y="0"/>
                  </a:lnTo>
                  <a:lnTo>
                    <a:pt x="3531379" y="706073"/>
                  </a:lnTo>
                  <a:lnTo>
                    <a:pt x="0" y="70607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-357089" y="638175"/>
            <a:ext cx="1864508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70"/>
              </a:lnSpc>
              <a:spcBef>
                <a:spcPct val="0"/>
              </a:spcBef>
            </a:pPr>
            <a:r>
              <a:rPr lang="en-US" sz="51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4.3   Hiện thực hóa Back-end: Thêm mới giảng viên</a:t>
            </a:r>
            <a:endParaRPr lang="en-US" sz="51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8" name="Freeform 8"/>
          <p:cNvSpPr/>
          <p:nvPr/>
        </p:nvSpPr>
        <p:spPr>
          <a:xfrm rot="-10371873" flipH="1">
            <a:off x="15350665" y="131659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371873" flipH="1">
            <a:off x="-170028" y="9207532"/>
            <a:ext cx="3562725" cy="861532"/>
          </a:xfrm>
          <a:custGeom>
            <a:avLst/>
            <a:gdLst/>
            <a:ahLst/>
            <a:cxnLst/>
            <a:rect l="l" t="t" r="r" b="b"/>
            <a:pathLst>
              <a:path w="3562725" h="861532">
                <a:moveTo>
                  <a:pt x="3562725" y="0"/>
                </a:moveTo>
                <a:lnTo>
                  <a:pt x="0" y="0"/>
                </a:lnTo>
                <a:lnTo>
                  <a:pt x="0" y="861532"/>
                </a:lnTo>
                <a:lnTo>
                  <a:pt x="3562725" y="861532"/>
                </a:lnTo>
                <a:lnTo>
                  <a:pt x="35627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35764" y="2343222"/>
            <a:ext cx="7103143" cy="6967476"/>
          </a:xfrm>
          <a:custGeom>
            <a:avLst/>
            <a:gdLst/>
            <a:ahLst/>
            <a:cxnLst/>
            <a:rect l="l" t="t" r="r" b="b"/>
            <a:pathLst>
              <a:path w="7103143" h="6967476">
                <a:moveTo>
                  <a:pt x="0" y="0"/>
                </a:moveTo>
                <a:lnTo>
                  <a:pt x="7103143" y="0"/>
                </a:lnTo>
                <a:lnTo>
                  <a:pt x="7103143" y="6967476"/>
                </a:lnTo>
                <a:lnTo>
                  <a:pt x="0" y="6967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0" y="3403786"/>
            <a:ext cx="9698811" cy="149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just">
              <a:lnSpc>
                <a:spcPts val="626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Sử dụng phương thức </a:t>
            </a:r>
            <a:r>
              <a:rPr lang="en-US" sz="31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POST</a:t>
            </a:r>
            <a:r>
              <a:rPr lang="en-US" sz="31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và định</a:t>
            </a:r>
            <a:r>
              <a:rPr lang="en-US" sz="31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dạng </a:t>
            </a:r>
            <a:r>
              <a:rPr lang="en-US" sz="31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enctype="multipart/form-data"</a:t>
            </a:r>
            <a:r>
              <a:rPr lang="en-US" sz="31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để xử lý tải ảnh</a:t>
            </a:r>
            <a:endParaRPr lang="en-US" sz="31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242392" y="6160243"/>
            <a:ext cx="9680245" cy="2523562"/>
            <a:chOff x="0" y="0"/>
            <a:chExt cx="3531379" cy="9206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31379" cy="920602"/>
            </a:xfrm>
            <a:custGeom>
              <a:avLst/>
              <a:gdLst/>
              <a:ahLst/>
              <a:cxnLst/>
              <a:rect l="l" t="t" r="r" b="b"/>
              <a:pathLst>
                <a:path w="3531379" h="920602">
                  <a:moveTo>
                    <a:pt x="0" y="0"/>
                  </a:moveTo>
                  <a:lnTo>
                    <a:pt x="3531379" y="0"/>
                  </a:lnTo>
                  <a:lnTo>
                    <a:pt x="3531379" y="920602"/>
                  </a:lnTo>
                  <a:lnTo>
                    <a:pt x="0" y="9206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0" y="6144011"/>
            <a:ext cx="9698811" cy="228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just">
              <a:lnSpc>
                <a:spcPts val="6260"/>
              </a:lnSpc>
              <a:buFont typeface="Arial" panose="020B0604020202020204"/>
              <a:buChar char="•"/>
            </a:pPr>
            <a:r>
              <a:rPr lang="en-US" sz="31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Thuật toán đổi tên ảnh: </a:t>
            </a:r>
            <a:r>
              <a:rPr lang="en-US" sz="31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Sử dụng </a:t>
            </a:r>
            <a:r>
              <a:rPr lang="en-US" sz="31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time()</a:t>
            </a:r>
            <a:r>
              <a:rPr lang="en-US" sz="31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kết hợp với </a:t>
            </a:r>
            <a:r>
              <a:rPr lang="en-US" sz="31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rand()</a:t>
            </a:r>
            <a:r>
              <a:rPr lang="en-US" sz="31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để</a:t>
            </a:r>
            <a:r>
              <a:rPr lang="en-US" sz="31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tạo tên tệp duy nhất, tránh ghi đè dữ liệu.</a:t>
            </a:r>
            <a:endParaRPr lang="en-US" sz="31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0609164" y="9438824"/>
            <a:ext cx="6556343" cy="527385"/>
            <a:chOff x="0" y="0"/>
            <a:chExt cx="5775920" cy="4646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775920" cy="464608"/>
            </a:xfrm>
            <a:custGeom>
              <a:avLst/>
              <a:gdLst/>
              <a:ahLst/>
              <a:cxnLst/>
              <a:rect l="l" t="t" r="r" b="b"/>
              <a:pathLst>
                <a:path w="5775920" h="464608">
                  <a:moveTo>
                    <a:pt x="0" y="0"/>
                  </a:moveTo>
                  <a:lnTo>
                    <a:pt x="5775920" y="0"/>
                  </a:lnTo>
                  <a:lnTo>
                    <a:pt x="5775920" y="464608"/>
                  </a:lnTo>
                  <a:lnTo>
                    <a:pt x="0" y="46460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609164" y="9397526"/>
            <a:ext cx="6556343" cy="48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0"/>
              </a:lnSpc>
            </a:pPr>
            <a:r>
              <a:rPr lang="en-US" sz="24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Sơ đồ luồng xử lý dữ liệu từ Form đế</a:t>
            </a:r>
            <a:r>
              <a:rPr lang="en-US" sz="24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n MySQL</a:t>
            </a:r>
            <a:endParaRPr lang="en-US" sz="240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07259" y="438890"/>
            <a:ext cx="17436348" cy="1253922"/>
            <a:chOff x="0" y="0"/>
            <a:chExt cx="6360827" cy="4574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457434"/>
            </a:xfrm>
            <a:custGeom>
              <a:avLst/>
              <a:gdLst/>
              <a:ahLst/>
              <a:cxnLst/>
              <a:rect l="l" t="t" r="r" b="b"/>
              <a:pathLst>
                <a:path w="6360827" h="457434">
                  <a:moveTo>
                    <a:pt x="0" y="0"/>
                  </a:moveTo>
                  <a:lnTo>
                    <a:pt x="6360827" y="0"/>
                  </a:lnTo>
                  <a:lnTo>
                    <a:pt x="6360827" y="457434"/>
                  </a:lnTo>
                  <a:lnTo>
                    <a:pt x="0" y="4574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-357089" y="638175"/>
            <a:ext cx="1864508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70"/>
              </a:lnSpc>
              <a:spcBef>
                <a:spcPct val="0"/>
              </a:spcBef>
            </a:pPr>
            <a:r>
              <a:rPr lang="en-US" sz="51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4.4   Kết quả sản phẩm ở các giao diện khác nhau</a:t>
            </a:r>
            <a:endParaRPr lang="en-US" sz="51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6" name="Freeform 6"/>
          <p:cNvSpPr/>
          <p:nvPr/>
        </p:nvSpPr>
        <p:spPr>
          <a:xfrm rot="-10371873" flipH="1">
            <a:off x="15350665" y="131659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3521217" y="9435956"/>
            <a:ext cx="11960285" cy="527385"/>
            <a:chOff x="0" y="0"/>
            <a:chExt cx="10536614" cy="4646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36613" cy="464608"/>
            </a:xfrm>
            <a:custGeom>
              <a:avLst/>
              <a:gdLst/>
              <a:ahLst/>
              <a:cxnLst/>
              <a:rect l="l" t="t" r="r" b="b"/>
              <a:pathLst>
                <a:path w="10536613" h="464608">
                  <a:moveTo>
                    <a:pt x="0" y="0"/>
                  </a:moveTo>
                  <a:lnTo>
                    <a:pt x="10536613" y="0"/>
                  </a:lnTo>
                  <a:lnTo>
                    <a:pt x="10536613" y="464608"/>
                  </a:lnTo>
                  <a:lnTo>
                    <a:pt x="0" y="46460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597707" y="2200504"/>
            <a:ext cx="7736353" cy="6730628"/>
          </a:xfrm>
          <a:custGeom>
            <a:avLst/>
            <a:gdLst/>
            <a:ahLst/>
            <a:cxnLst/>
            <a:rect l="l" t="t" r="r" b="b"/>
            <a:pathLst>
              <a:path w="7736353" h="6730628">
                <a:moveTo>
                  <a:pt x="0" y="0"/>
                </a:moveTo>
                <a:lnTo>
                  <a:pt x="7736353" y="0"/>
                </a:lnTo>
                <a:lnTo>
                  <a:pt x="7736353" y="6730627"/>
                </a:lnTo>
                <a:lnTo>
                  <a:pt x="0" y="6730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088113" y="2200504"/>
            <a:ext cx="4664610" cy="6730628"/>
          </a:xfrm>
          <a:custGeom>
            <a:avLst/>
            <a:gdLst/>
            <a:ahLst/>
            <a:cxnLst/>
            <a:rect l="l" t="t" r="r" b="b"/>
            <a:pathLst>
              <a:path w="4664610" h="6730628">
                <a:moveTo>
                  <a:pt x="0" y="0"/>
                </a:moveTo>
                <a:lnTo>
                  <a:pt x="4664610" y="0"/>
                </a:lnTo>
                <a:lnTo>
                  <a:pt x="4664610" y="6730627"/>
                </a:lnTo>
                <a:lnTo>
                  <a:pt x="0" y="67306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506776" y="2200504"/>
            <a:ext cx="3092136" cy="6730628"/>
          </a:xfrm>
          <a:custGeom>
            <a:avLst/>
            <a:gdLst/>
            <a:ahLst/>
            <a:cxnLst/>
            <a:rect l="l" t="t" r="r" b="b"/>
            <a:pathLst>
              <a:path w="3092136" h="6730628">
                <a:moveTo>
                  <a:pt x="0" y="0"/>
                </a:moveTo>
                <a:lnTo>
                  <a:pt x="3092136" y="0"/>
                </a:lnTo>
                <a:lnTo>
                  <a:pt x="3092136" y="6730627"/>
                </a:lnTo>
                <a:lnTo>
                  <a:pt x="0" y="67306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959214" y="9394659"/>
            <a:ext cx="11341331" cy="48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0"/>
              </a:lnSpc>
            </a:pPr>
            <a:r>
              <a:rPr lang="en-US" sz="24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So sánh sự thay đổi của Layout và Menu giữa Desktop, Tablet và</a:t>
            </a:r>
            <a:r>
              <a:rPr lang="en-US" sz="24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 Smartphone</a:t>
            </a:r>
            <a:endParaRPr lang="en-US" sz="240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63854" y="3217360"/>
            <a:ext cx="12299710" cy="3446008"/>
            <a:chOff x="0" y="0"/>
            <a:chExt cx="4486967" cy="12571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6968" cy="1257113"/>
            </a:xfrm>
            <a:custGeom>
              <a:avLst/>
              <a:gdLst/>
              <a:ahLst/>
              <a:cxnLst/>
              <a:rect l="l" t="t" r="r" b="b"/>
              <a:pathLst>
                <a:path w="4486968" h="1257113">
                  <a:moveTo>
                    <a:pt x="0" y="0"/>
                  </a:moveTo>
                  <a:lnTo>
                    <a:pt x="4486968" y="0"/>
                  </a:lnTo>
                  <a:lnTo>
                    <a:pt x="4486968" y="1257113"/>
                  </a:lnTo>
                  <a:lnTo>
                    <a:pt x="0" y="1257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943587" y="8675894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6"/>
                </a:lnTo>
                <a:lnTo>
                  <a:pt x="6662470" y="1611106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574994" y="3417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2925632" y="2318211"/>
            <a:ext cx="4950140" cy="6721020"/>
            <a:chOff x="0" y="0"/>
            <a:chExt cx="1805825" cy="2451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5825" cy="2451846"/>
            </a:xfrm>
            <a:custGeom>
              <a:avLst/>
              <a:gdLst/>
              <a:ahLst/>
              <a:cxnLst/>
              <a:rect l="l" t="t" r="r" b="b"/>
              <a:pathLst>
                <a:path w="1805825" h="2451846">
                  <a:moveTo>
                    <a:pt x="0" y="0"/>
                  </a:moveTo>
                  <a:lnTo>
                    <a:pt x="1805825" y="0"/>
                  </a:lnTo>
                  <a:lnTo>
                    <a:pt x="1805825" y="2451846"/>
                  </a:lnTo>
                  <a:lnTo>
                    <a:pt x="0" y="24518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3064656" y="5475372"/>
            <a:ext cx="4811116" cy="3009134"/>
          </a:xfrm>
          <a:custGeom>
            <a:avLst/>
            <a:gdLst/>
            <a:ahLst/>
            <a:cxnLst/>
            <a:rect l="l" t="t" r="r" b="b"/>
            <a:pathLst>
              <a:path w="4811116" h="3009134">
                <a:moveTo>
                  <a:pt x="0" y="0"/>
                </a:moveTo>
                <a:lnTo>
                  <a:pt x="4811116" y="0"/>
                </a:lnTo>
                <a:lnTo>
                  <a:pt x="4811116" y="3009134"/>
                </a:lnTo>
                <a:lnTo>
                  <a:pt x="0" y="3009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17684" y="321736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03414">
            <a:off x="12130869" y="1585031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43385" y="3062548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63854" y="3549714"/>
            <a:ext cx="12661778" cy="278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165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5. Kiểm thử </a:t>
            </a:r>
            <a:endParaRPr lang="en-US" sz="9165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  <a:p>
            <a:pPr algn="ctr">
              <a:lnSpc>
                <a:spcPts val="11000"/>
              </a:lnSpc>
            </a:pPr>
            <a:r>
              <a:rPr lang="en-US" sz="9165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và kết luận</a:t>
            </a:r>
            <a:endParaRPr lang="en-US" sz="9165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07259" y="438890"/>
            <a:ext cx="17436348" cy="1253922"/>
            <a:chOff x="0" y="0"/>
            <a:chExt cx="6360827" cy="4574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457434"/>
            </a:xfrm>
            <a:custGeom>
              <a:avLst/>
              <a:gdLst/>
              <a:ahLst/>
              <a:cxnLst/>
              <a:rect l="l" t="t" r="r" b="b"/>
              <a:pathLst>
                <a:path w="6360827" h="457434">
                  <a:moveTo>
                    <a:pt x="0" y="0"/>
                  </a:moveTo>
                  <a:lnTo>
                    <a:pt x="6360827" y="0"/>
                  </a:lnTo>
                  <a:lnTo>
                    <a:pt x="6360827" y="457434"/>
                  </a:lnTo>
                  <a:lnTo>
                    <a:pt x="0" y="4574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-357089" y="638175"/>
            <a:ext cx="1864508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70"/>
              </a:lnSpc>
              <a:spcBef>
                <a:spcPct val="0"/>
              </a:spcBef>
            </a:pPr>
            <a:r>
              <a:rPr lang="en-US" sz="51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5.1   Kiểm thử và Đánh giá hiệu năng</a:t>
            </a:r>
            <a:endParaRPr lang="en-US" sz="51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6" name="Freeform 6"/>
          <p:cNvSpPr/>
          <p:nvPr/>
        </p:nvSpPr>
        <p:spPr>
          <a:xfrm rot="-10371873" flipH="1">
            <a:off x="15350665" y="131659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77556" y="2175153"/>
            <a:ext cx="17965090" cy="1074921"/>
            <a:chOff x="0" y="0"/>
            <a:chExt cx="15826648" cy="9469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826648" cy="946969"/>
            </a:xfrm>
            <a:custGeom>
              <a:avLst/>
              <a:gdLst/>
              <a:ahLst/>
              <a:cxnLst/>
              <a:rect l="l" t="t" r="r" b="b"/>
              <a:pathLst>
                <a:path w="15826648" h="946969">
                  <a:moveTo>
                    <a:pt x="0" y="0"/>
                  </a:moveTo>
                  <a:lnTo>
                    <a:pt x="15826648" y="0"/>
                  </a:lnTo>
                  <a:lnTo>
                    <a:pt x="15826648" y="946969"/>
                  </a:lnTo>
                  <a:lnTo>
                    <a:pt x="0" y="94696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785234" y="3498679"/>
            <a:ext cx="3804697" cy="5472509"/>
          </a:xfrm>
          <a:custGeom>
            <a:avLst/>
            <a:gdLst/>
            <a:ahLst/>
            <a:cxnLst/>
            <a:rect l="l" t="t" r="r" b="b"/>
            <a:pathLst>
              <a:path w="3804697" h="5472509">
                <a:moveTo>
                  <a:pt x="0" y="0"/>
                </a:moveTo>
                <a:lnTo>
                  <a:pt x="3804697" y="0"/>
                </a:lnTo>
                <a:lnTo>
                  <a:pt x="3804697" y="5472509"/>
                </a:lnTo>
                <a:lnTo>
                  <a:pt x="0" y="5472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891276" y="3498679"/>
            <a:ext cx="2524324" cy="5472509"/>
          </a:xfrm>
          <a:custGeom>
            <a:avLst/>
            <a:gdLst/>
            <a:ahLst/>
            <a:cxnLst/>
            <a:rect l="l" t="t" r="r" b="b"/>
            <a:pathLst>
              <a:path w="2524324" h="5472509">
                <a:moveTo>
                  <a:pt x="0" y="0"/>
                </a:moveTo>
                <a:lnTo>
                  <a:pt x="2524325" y="0"/>
                </a:lnTo>
                <a:lnTo>
                  <a:pt x="2524325" y="5472509"/>
                </a:lnTo>
                <a:lnTo>
                  <a:pt x="0" y="5472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1558299" y="9219793"/>
            <a:ext cx="7227073" cy="902626"/>
            <a:chOff x="0" y="0"/>
            <a:chExt cx="5639043" cy="7042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39043" cy="704289"/>
            </a:xfrm>
            <a:custGeom>
              <a:avLst/>
              <a:gdLst/>
              <a:ahLst/>
              <a:cxnLst/>
              <a:rect l="l" t="t" r="r" b="b"/>
              <a:pathLst>
                <a:path w="5639043" h="704289">
                  <a:moveTo>
                    <a:pt x="0" y="0"/>
                  </a:moveTo>
                  <a:lnTo>
                    <a:pt x="5639043" y="0"/>
                  </a:lnTo>
                  <a:lnTo>
                    <a:pt x="5639043" y="704289"/>
                  </a:lnTo>
                  <a:lnTo>
                    <a:pt x="0" y="70428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0261039" y="4856576"/>
            <a:ext cx="6393510" cy="2756716"/>
          </a:xfrm>
          <a:custGeom>
            <a:avLst/>
            <a:gdLst/>
            <a:ahLst/>
            <a:cxnLst/>
            <a:rect l="l" t="t" r="r" b="b"/>
            <a:pathLst>
              <a:path w="6393510" h="2756716">
                <a:moveTo>
                  <a:pt x="0" y="0"/>
                </a:moveTo>
                <a:lnTo>
                  <a:pt x="6393510" y="0"/>
                </a:lnTo>
                <a:lnTo>
                  <a:pt x="6393510" y="2756715"/>
                </a:lnTo>
                <a:lnTo>
                  <a:pt x="0" y="2756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92600" y="2118317"/>
            <a:ext cx="17665667" cy="1132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70"/>
              </a:lnSpc>
            </a:pPr>
            <a:r>
              <a:rPr lang="en-US" sz="27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- Sử dụng Chrome DevTools để giả lập thiết bị và Lighthouse để phân tích các chỉ số kỹ thuật.</a:t>
            </a:r>
            <a:endParaRPr lang="en-US" sz="2700" b="1">
              <a:solidFill>
                <a:srgbClr val="000000"/>
              </a:solidFill>
              <a:latin typeface="Muli Bold" panose="00000800000000000000"/>
              <a:ea typeface="Muli Bold" panose="00000800000000000000"/>
              <a:cs typeface="Muli Bold" panose="00000800000000000000"/>
              <a:sym typeface="Muli Bold" panose="00000800000000000000"/>
            </a:endParaRPr>
          </a:p>
          <a:p>
            <a:pPr algn="just">
              <a:lnSpc>
                <a:spcPts val="4670"/>
              </a:lnSpc>
            </a:pPr>
            <a:r>
              <a:rPr lang="en-US" sz="27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- </a:t>
            </a:r>
            <a:r>
              <a:rPr lang="en-US" sz="27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Website đạt điểm cao về Accessibility (Khả năng truy cập) và</a:t>
            </a:r>
            <a:r>
              <a:rPr lang="en-US" sz="27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 đáp ứng tốt chính sách Mobile-First Indexing</a:t>
            </a:r>
            <a:endParaRPr lang="en-US" sz="2700" b="1">
              <a:solidFill>
                <a:srgbClr val="000000"/>
              </a:solidFill>
              <a:latin typeface="Muli Bold" panose="00000800000000000000"/>
              <a:ea typeface="Muli Bold" panose="00000800000000000000"/>
              <a:cs typeface="Muli Bold" panose="00000800000000000000"/>
              <a:sym typeface="Muli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58299" y="9275966"/>
            <a:ext cx="7222908" cy="84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0"/>
              </a:lnSpc>
            </a:pPr>
            <a:r>
              <a:rPr lang="en-US" sz="20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Kiểm thử giao diện bằng Chrome DevTools trên các thiết bị di động khác nhau như Ipad Air và</a:t>
            </a:r>
            <a:r>
              <a:rPr lang="en-US" sz="20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 iPhone 14 Pro Max</a:t>
            </a:r>
            <a:endParaRPr lang="en-US" sz="200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10560452" y="8099066"/>
            <a:ext cx="5950414" cy="671760"/>
            <a:chOff x="0" y="0"/>
            <a:chExt cx="5639043" cy="6366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639043" cy="636608"/>
            </a:xfrm>
            <a:custGeom>
              <a:avLst/>
              <a:gdLst/>
              <a:ahLst/>
              <a:cxnLst/>
              <a:rect l="l" t="t" r="r" b="b"/>
              <a:pathLst>
                <a:path w="5639043" h="636608">
                  <a:moveTo>
                    <a:pt x="0" y="0"/>
                  </a:moveTo>
                  <a:lnTo>
                    <a:pt x="5639043" y="0"/>
                  </a:lnTo>
                  <a:lnTo>
                    <a:pt x="5639043" y="636608"/>
                  </a:lnTo>
                  <a:lnTo>
                    <a:pt x="0" y="63660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9846340" y="8155239"/>
            <a:ext cx="7222908" cy="40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0"/>
              </a:lnSpc>
            </a:pPr>
            <a:r>
              <a:rPr lang="en-US" sz="20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Báo cáo kết quả phân tích từ Google L</a:t>
            </a:r>
            <a:r>
              <a:rPr lang="en-US" sz="20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ighthouse</a:t>
            </a:r>
            <a:endParaRPr lang="en-US" sz="200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47594" y="299663"/>
            <a:ext cx="17436348" cy="1501111"/>
            <a:chOff x="0" y="0"/>
            <a:chExt cx="6360827" cy="5476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547609"/>
            </a:xfrm>
            <a:custGeom>
              <a:avLst/>
              <a:gdLst/>
              <a:ahLst/>
              <a:cxnLst/>
              <a:rect l="l" t="t" r="r" b="b"/>
              <a:pathLst>
                <a:path w="6360827" h="547609">
                  <a:moveTo>
                    <a:pt x="0" y="0"/>
                  </a:moveTo>
                  <a:lnTo>
                    <a:pt x="6360827" y="0"/>
                  </a:lnTo>
                  <a:lnTo>
                    <a:pt x="6360827" y="547609"/>
                  </a:lnTo>
                  <a:lnTo>
                    <a:pt x="0" y="5476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97650" y="2428415"/>
            <a:ext cx="17752933" cy="3249824"/>
            <a:chOff x="0" y="0"/>
            <a:chExt cx="6476318" cy="11855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76318" cy="1185545"/>
            </a:xfrm>
            <a:custGeom>
              <a:avLst/>
              <a:gdLst/>
              <a:ahLst/>
              <a:cxnLst/>
              <a:rect l="l" t="t" r="r" b="b"/>
              <a:pathLst>
                <a:path w="6476318" h="1185545">
                  <a:moveTo>
                    <a:pt x="0" y="0"/>
                  </a:moveTo>
                  <a:lnTo>
                    <a:pt x="6476318" y="0"/>
                  </a:lnTo>
                  <a:lnTo>
                    <a:pt x="6476318" y="1185545"/>
                  </a:lnTo>
                  <a:lnTo>
                    <a:pt x="0" y="11855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10632747" flipH="1">
            <a:off x="-724773" y="9366995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93994" y="563351"/>
            <a:ext cx="18288000" cy="93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0"/>
              </a:lnSpc>
              <a:spcBef>
                <a:spcPct val="0"/>
              </a:spcBef>
            </a:pPr>
            <a:r>
              <a:rPr lang="en-US" sz="61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5.2   Kết luận và Hướng phát triển</a:t>
            </a:r>
            <a:endParaRPr lang="en-US" sz="61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8382" y="2483607"/>
            <a:ext cx="17665624" cy="298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30"/>
              </a:lnSpc>
            </a:pPr>
            <a:r>
              <a:rPr lang="en-US" sz="335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Kết luận:</a:t>
            </a:r>
            <a:endParaRPr lang="en-US" sz="335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  <a:p>
            <a:pPr marL="723265" lvl="1" indent="-361950" algn="just">
              <a:lnSpc>
                <a:spcPts val="6030"/>
              </a:lnSpc>
              <a:buFont typeface="Arial" panose="020B0604020202020204"/>
              <a:buChar char="•"/>
            </a:pPr>
            <a:r>
              <a:rPr lang="en-US" sz="335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Hoàn thành website Khoa CNTT chuẩn Responsive, hiển thị tốt trên đa thiết bị</a:t>
            </a:r>
            <a:endParaRPr lang="en-US" sz="335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23265" lvl="1" indent="-361950" algn="just">
              <a:lnSpc>
                <a:spcPts val="6030"/>
              </a:lnSpc>
              <a:buFont typeface="Arial" panose="020B0604020202020204"/>
              <a:buChar char="•"/>
            </a:pPr>
            <a:r>
              <a:rPr lang="en-US" sz="335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Tích hợp thành công quản lý, thêm mới giảng viên động bằng PHP và MySQL</a:t>
            </a:r>
            <a:endParaRPr lang="en-US" sz="335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23265" lvl="1" indent="-361950" algn="just">
              <a:lnSpc>
                <a:spcPts val="6030"/>
              </a:lnSpc>
              <a:buFont typeface="Arial" panose="020B0604020202020204"/>
              <a:buChar char="•"/>
            </a:pPr>
            <a:r>
              <a:rPr lang="en-US" sz="335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Giải pháp "Một website cho mọi thiết bị" giúp tối ưu SEO và tiết kiệm chi phí vận hành</a:t>
            </a:r>
            <a:endParaRPr lang="en-US" sz="335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sp>
        <p:nvSpPr>
          <p:cNvPr id="10" name="Freeform 10"/>
          <p:cNvSpPr/>
          <p:nvPr/>
        </p:nvSpPr>
        <p:spPr>
          <a:xfrm rot="-10371873" flipH="1">
            <a:off x="15350665" y="131659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272622" y="6306889"/>
            <a:ext cx="17821385" cy="2797512"/>
            <a:chOff x="0" y="0"/>
            <a:chExt cx="6501289" cy="10205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501289" cy="1020540"/>
            </a:xfrm>
            <a:custGeom>
              <a:avLst/>
              <a:gdLst/>
              <a:ahLst/>
              <a:cxnLst/>
              <a:rect l="l" t="t" r="r" b="b"/>
              <a:pathLst>
                <a:path w="6501289" h="1020540">
                  <a:moveTo>
                    <a:pt x="0" y="0"/>
                  </a:moveTo>
                  <a:lnTo>
                    <a:pt x="6501289" y="0"/>
                  </a:lnTo>
                  <a:lnTo>
                    <a:pt x="6501289" y="1020540"/>
                  </a:lnTo>
                  <a:lnTo>
                    <a:pt x="0" y="10205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428382" y="6268789"/>
            <a:ext cx="17665624" cy="2646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10"/>
              </a:lnSpc>
            </a:pPr>
            <a:r>
              <a:rPr lang="en-US" sz="35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Hướng phát triển:</a:t>
            </a:r>
            <a:endParaRPr lang="en-US" sz="350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  <a:p>
            <a:pPr marL="755650" lvl="1" indent="-377825" algn="just">
              <a:lnSpc>
                <a:spcPts val="7210"/>
              </a:lnSpc>
              <a:buFont typeface="Arial" panose="020B0604020202020204"/>
              <a:buChar char="•"/>
            </a:pPr>
            <a:r>
              <a:rPr lang="en-US" sz="35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Tích hợp công nghệ PWA (chạy offline) và ứng dụng AI cá nhân hóa nội dung</a:t>
            </a:r>
            <a:endParaRPr lang="en-US" sz="35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55650" lvl="1" indent="-377825" algn="just">
              <a:lnSpc>
                <a:spcPts val="7210"/>
              </a:lnSpc>
              <a:buFont typeface="Arial" panose="020B0604020202020204"/>
              <a:buChar char="•"/>
            </a:pPr>
            <a:r>
              <a:rPr lang="en-US" sz="35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Tối ưu Lazy load hình ảnh và mở rộng các phân hệ tra cứu trực tuyến cho sinh viên</a:t>
            </a:r>
            <a:endParaRPr lang="en-US" sz="35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31940" y="2465768"/>
            <a:ext cx="14964100" cy="3740548"/>
            <a:chOff x="0" y="0"/>
            <a:chExt cx="5458944" cy="13645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58944" cy="1364562"/>
            </a:xfrm>
            <a:custGeom>
              <a:avLst/>
              <a:gdLst/>
              <a:ahLst/>
              <a:cxnLst/>
              <a:rect l="l" t="t" r="r" b="b"/>
              <a:pathLst>
                <a:path w="5458944" h="1364562">
                  <a:moveTo>
                    <a:pt x="0" y="0"/>
                  </a:moveTo>
                  <a:lnTo>
                    <a:pt x="5458944" y="0"/>
                  </a:lnTo>
                  <a:lnTo>
                    <a:pt x="5458944" y="1364562"/>
                  </a:lnTo>
                  <a:lnTo>
                    <a:pt x="0" y="13645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14232334" y="4972791"/>
            <a:ext cx="4405713" cy="7525286"/>
          </a:xfrm>
          <a:custGeom>
            <a:avLst/>
            <a:gdLst/>
            <a:ahLst/>
            <a:cxnLst/>
            <a:rect l="l" t="t" r="r" b="b"/>
            <a:pathLst>
              <a:path w="4405713" h="7525286">
                <a:moveTo>
                  <a:pt x="4405713" y="0"/>
                </a:moveTo>
                <a:lnTo>
                  <a:pt x="0" y="0"/>
                </a:lnTo>
                <a:lnTo>
                  <a:pt x="0" y="7525287"/>
                </a:lnTo>
                <a:lnTo>
                  <a:pt x="4405713" y="7525287"/>
                </a:lnTo>
                <a:lnTo>
                  <a:pt x="44057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28327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3879" y="-156776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11526" y="8735435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4687" y="6889376"/>
            <a:ext cx="3173826" cy="2989744"/>
          </a:xfrm>
          <a:custGeom>
            <a:avLst/>
            <a:gdLst/>
            <a:ahLst/>
            <a:cxnLst/>
            <a:rect l="l" t="t" r="r" b="b"/>
            <a:pathLst>
              <a:path w="3173826" h="2989744">
                <a:moveTo>
                  <a:pt x="0" y="0"/>
                </a:moveTo>
                <a:lnTo>
                  <a:pt x="3173826" y="0"/>
                </a:lnTo>
                <a:lnTo>
                  <a:pt x="3173826" y="2989744"/>
                </a:lnTo>
                <a:lnTo>
                  <a:pt x="0" y="29897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128461" y="-177532"/>
            <a:ext cx="3159539" cy="3297431"/>
          </a:xfrm>
          <a:custGeom>
            <a:avLst/>
            <a:gdLst/>
            <a:ahLst/>
            <a:cxnLst/>
            <a:rect l="l" t="t" r="r" b="b"/>
            <a:pathLst>
              <a:path w="3159539" h="3297431">
                <a:moveTo>
                  <a:pt x="0" y="0"/>
                </a:moveTo>
                <a:lnTo>
                  <a:pt x="3159539" y="0"/>
                </a:lnTo>
                <a:lnTo>
                  <a:pt x="3159539" y="3297432"/>
                </a:lnTo>
                <a:lnTo>
                  <a:pt x="0" y="32974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02362" y="7598621"/>
            <a:ext cx="4099289" cy="2906768"/>
          </a:xfrm>
          <a:custGeom>
            <a:avLst/>
            <a:gdLst/>
            <a:ahLst/>
            <a:cxnLst/>
            <a:rect l="l" t="t" r="r" b="b"/>
            <a:pathLst>
              <a:path w="4099289" h="2906768">
                <a:moveTo>
                  <a:pt x="0" y="0"/>
                </a:moveTo>
                <a:lnTo>
                  <a:pt x="4099289" y="0"/>
                </a:lnTo>
                <a:lnTo>
                  <a:pt x="4099289" y="2906768"/>
                </a:lnTo>
                <a:lnTo>
                  <a:pt x="0" y="29067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5899" y="3357011"/>
            <a:ext cx="14802563" cy="236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5"/>
              </a:lnSpc>
            </a:pPr>
            <a:r>
              <a:rPr lang="en-US" sz="7305">
                <a:solidFill>
                  <a:srgbClr val="003EA8"/>
                </a:solidFill>
                <a:latin typeface="Bungee Shade"/>
                <a:ea typeface="Bungee Shade"/>
                <a:cs typeface="Bungee Shade"/>
                <a:sym typeface="Bungee Shade"/>
              </a:rPr>
              <a:t>XIN CHÂN THÀNH CẢM ƠN QUÝ THẦY CÔ!</a:t>
            </a:r>
            <a:endParaRPr lang="en-US" sz="7305">
              <a:solidFill>
                <a:srgbClr val="003EA8"/>
              </a:solidFill>
              <a:latin typeface="Bungee Shade"/>
              <a:ea typeface="Bungee Shade"/>
              <a:cs typeface="Bungee Shade"/>
              <a:sym typeface="Bungee Sha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63854" y="3217360"/>
            <a:ext cx="12299710" cy="3446008"/>
            <a:chOff x="0" y="0"/>
            <a:chExt cx="4486967" cy="12571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6968" cy="1257113"/>
            </a:xfrm>
            <a:custGeom>
              <a:avLst/>
              <a:gdLst/>
              <a:ahLst/>
              <a:cxnLst/>
              <a:rect l="l" t="t" r="r" b="b"/>
              <a:pathLst>
                <a:path w="4486968" h="1257113">
                  <a:moveTo>
                    <a:pt x="0" y="0"/>
                  </a:moveTo>
                  <a:lnTo>
                    <a:pt x="4486968" y="0"/>
                  </a:lnTo>
                  <a:lnTo>
                    <a:pt x="4486968" y="1257113"/>
                  </a:lnTo>
                  <a:lnTo>
                    <a:pt x="0" y="1257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943587" y="8675894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6"/>
                </a:lnTo>
                <a:lnTo>
                  <a:pt x="6662470" y="1611106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574994" y="3417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2925632" y="2318211"/>
            <a:ext cx="4950140" cy="6721020"/>
            <a:chOff x="0" y="0"/>
            <a:chExt cx="1805825" cy="2451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5825" cy="2451846"/>
            </a:xfrm>
            <a:custGeom>
              <a:avLst/>
              <a:gdLst/>
              <a:ahLst/>
              <a:cxnLst/>
              <a:rect l="l" t="t" r="r" b="b"/>
              <a:pathLst>
                <a:path w="1805825" h="2451846">
                  <a:moveTo>
                    <a:pt x="0" y="0"/>
                  </a:moveTo>
                  <a:lnTo>
                    <a:pt x="1805825" y="0"/>
                  </a:lnTo>
                  <a:lnTo>
                    <a:pt x="1805825" y="2451846"/>
                  </a:lnTo>
                  <a:lnTo>
                    <a:pt x="0" y="24518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3064656" y="5475372"/>
            <a:ext cx="4811116" cy="3009134"/>
          </a:xfrm>
          <a:custGeom>
            <a:avLst/>
            <a:gdLst/>
            <a:ahLst/>
            <a:cxnLst/>
            <a:rect l="l" t="t" r="r" b="b"/>
            <a:pathLst>
              <a:path w="4811116" h="3009134">
                <a:moveTo>
                  <a:pt x="0" y="0"/>
                </a:moveTo>
                <a:lnTo>
                  <a:pt x="4811116" y="0"/>
                </a:lnTo>
                <a:lnTo>
                  <a:pt x="4811116" y="3009134"/>
                </a:lnTo>
                <a:lnTo>
                  <a:pt x="0" y="3009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17684" y="321736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03414">
            <a:off x="12130869" y="1585031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43385" y="3062548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63854" y="4245039"/>
            <a:ext cx="12661778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165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1. Tổng quan</a:t>
            </a:r>
            <a:endParaRPr lang="en-US" sz="9165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4405" y="2352681"/>
            <a:ext cx="10992757" cy="6203470"/>
            <a:chOff x="0" y="0"/>
            <a:chExt cx="4010188" cy="22630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10188" cy="2263043"/>
            </a:xfrm>
            <a:custGeom>
              <a:avLst/>
              <a:gdLst/>
              <a:ahLst/>
              <a:cxnLst/>
              <a:rect l="l" t="t" r="r" b="b"/>
              <a:pathLst>
                <a:path w="4010188" h="2263043">
                  <a:moveTo>
                    <a:pt x="0" y="0"/>
                  </a:moveTo>
                  <a:lnTo>
                    <a:pt x="4010188" y="0"/>
                  </a:lnTo>
                  <a:lnTo>
                    <a:pt x="4010188" y="2263043"/>
                  </a:lnTo>
                  <a:lnTo>
                    <a:pt x="0" y="22630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828817" y="161452"/>
            <a:ext cx="15795020" cy="1235578"/>
            <a:chOff x="0" y="0"/>
            <a:chExt cx="5762066" cy="4507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450742"/>
            </a:xfrm>
            <a:custGeom>
              <a:avLst/>
              <a:gdLst/>
              <a:ahLst/>
              <a:cxnLst/>
              <a:rect l="l" t="t" r="r" b="b"/>
              <a:pathLst>
                <a:path w="5762066" h="450742">
                  <a:moveTo>
                    <a:pt x="0" y="0"/>
                  </a:moveTo>
                  <a:lnTo>
                    <a:pt x="5762066" y="0"/>
                  </a:lnTo>
                  <a:lnTo>
                    <a:pt x="5762066" y="450742"/>
                  </a:lnTo>
                  <a:lnTo>
                    <a:pt x="0" y="4507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10530188" flipH="1">
            <a:off x="-806336" y="8908050"/>
            <a:ext cx="4913446" cy="1188161"/>
          </a:xfrm>
          <a:custGeom>
            <a:avLst/>
            <a:gdLst/>
            <a:ahLst/>
            <a:cxnLst/>
            <a:rect l="l" t="t" r="r" b="b"/>
            <a:pathLst>
              <a:path w="4913446" h="1188161">
                <a:moveTo>
                  <a:pt x="4913447" y="0"/>
                </a:moveTo>
                <a:lnTo>
                  <a:pt x="0" y="0"/>
                </a:lnTo>
                <a:lnTo>
                  <a:pt x="0" y="1188161"/>
                </a:lnTo>
                <a:lnTo>
                  <a:pt x="4913447" y="1188161"/>
                </a:lnTo>
                <a:lnTo>
                  <a:pt x="49134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91091" y="3527307"/>
            <a:ext cx="6505729" cy="6537310"/>
          </a:xfrm>
          <a:custGeom>
            <a:avLst/>
            <a:gdLst/>
            <a:ahLst/>
            <a:cxnLst/>
            <a:rect l="l" t="t" r="r" b="b"/>
            <a:pathLst>
              <a:path w="6505729" h="6537310">
                <a:moveTo>
                  <a:pt x="0" y="0"/>
                </a:moveTo>
                <a:lnTo>
                  <a:pt x="6505729" y="0"/>
                </a:lnTo>
                <a:lnTo>
                  <a:pt x="6505729" y="6537311"/>
                </a:lnTo>
                <a:lnTo>
                  <a:pt x="0" y="653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50387" y="322248"/>
            <a:ext cx="15608913" cy="913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5"/>
              </a:lnSpc>
              <a:spcBef>
                <a:spcPct val="0"/>
              </a:spcBef>
            </a:pPr>
            <a:r>
              <a:rPr lang="en-US" sz="602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1.1  Lý do chọn đề tài</a:t>
            </a:r>
            <a:endParaRPr lang="en-US" sz="602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-140919" y="2288672"/>
            <a:ext cx="11157162" cy="6160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6925" lvl="1" indent="-398780" algn="just">
              <a:lnSpc>
                <a:spcPts val="6205"/>
              </a:lnSpc>
              <a:buFont typeface="Arial" panose="020B0604020202020204"/>
              <a:buChar char="•"/>
            </a:pPr>
            <a:r>
              <a:rPr lang="en-US" sz="369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Sự đ</a:t>
            </a:r>
            <a:r>
              <a:rPr lang="en-US" sz="369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a dạng </a:t>
            </a:r>
            <a:r>
              <a:rPr lang="en-US" sz="369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của các thiết bị truy cập Internet hiện nay (điện thoại, máy tính bảng, laptop)</a:t>
            </a:r>
            <a:endParaRPr lang="en-US" sz="369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96925" lvl="1" indent="-398780" algn="just">
              <a:lnSpc>
                <a:spcPts val="6205"/>
              </a:lnSpc>
              <a:buFont typeface="Arial" panose="020B0604020202020204"/>
              <a:buChar char="•"/>
            </a:pPr>
            <a:r>
              <a:rPr lang="en-US" sz="369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Tỷ lệ người dùng di động ngày càng tăng cao, đòi hỏi giao</a:t>
            </a:r>
            <a:r>
              <a:rPr lang="en-US" sz="369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diện</a:t>
            </a:r>
            <a:r>
              <a:rPr lang="en-US" sz="369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web phải tương thích</a:t>
            </a:r>
            <a:endParaRPr lang="en-US" sz="369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96925" lvl="1" indent="-398780" algn="just">
              <a:lnSpc>
                <a:spcPts val="6205"/>
              </a:lnSpc>
              <a:buFont typeface="Arial" panose="020B0604020202020204"/>
              <a:buChar char="•"/>
            </a:pPr>
            <a:r>
              <a:rPr lang="en-US" sz="369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Cải thiện những hạn chế về hiển thị trên màn hình nhỏ của website Khoa hiện tại</a:t>
            </a:r>
            <a:endParaRPr lang="en-US" sz="369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73430" lvl="1" indent="-386715" algn="just">
              <a:lnSpc>
                <a:spcPts val="6015"/>
              </a:lnSpc>
              <a:buFont typeface="Arial" panose="020B0604020202020204"/>
              <a:buChar char="•"/>
            </a:pPr>
            <a:r>
              <a:rPr lang="en-US" sz="358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Website</a:t>
            </a:r>
            <a:r>
              <a:rPr lang="en-US" sz="358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có giao diện cố định dần trở nên lỗi thời, không đáp ứng tốt nhu cầu trải nghiệm thực tế</a:t>
            </a:r>
            <a:endParaRPr lang="en-US" sz="358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sp>
        <p:nvSpPr>
          <p:cNvPr id="11" name="Freeform 11"/>
          <p:cNvSpPr/>
          <p:nvPr/>
        </p:nvSpPr>
        <p:spPr>
          <a:xfrm rot="-10530188" flipH="1">
            <a:off x="14283431" y="18081"/>
            <a:ext cx="4913446" cy="1188161"/>
          </a:xfrm>
          <a:custGeom>
            <a:avLst/>
            <a:gdLst/>
            <a:ahLst/>
            <a:cxnLst/>
            <a:rect l="l" t="t" r="r" b="b"/>
            <a:pathLst>
              <a:path w="4913446" h="1188161">
                <a:moveTo>
                  <a:pt x="4913446" y="0"/>
                </a:moveTo>
                <a:lnTo>
                  <a:pt x="0" y="0"/>
                </a:lnTo>
                <a:lnTo>
                  <a:pt x="0" y="1188160"/>
                </a:lnTo>
                <a:lnTo>
                  <a:pt x="4913446" y="1188160"/>
                </a:lnTo>
                <a:lnTo>
                  <a:pt x="49134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828817" y="656752"/>
            <a:ext cx="15795020" cy="1254238"/>
            <a:chOff x="0" y="0"/>
            <a:chExt cx="5762066" cy="457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457549"/>
            </a:xfrm>
            <a:custGeom>
              <a:avLst/>
              <a:gdLst/>
              <a:ahLst/>
              <a:cxnLst/>
              <a:rect l="l" t="t" r="r" b="b"/>
              <a:pathLst>
                <a:path w="5762066" h="457549">
                  <a:moveTo>
                    <a:pt x="0" y="0"/>
                  </a:moveTo>
                  <a:lnTo>
                    <a:pt x="5762066" y="0"/>
                  </a:lnTo>
                  <a:lnTo>
                    <a:pt x="5762066" y="457549"/>
                  </a:lnTo>
                  <a:lnTo>
                    <a:pt x="0" y="45754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rot="-278358">
            <a:off x="-1432939" y="-269558"/>
            <a:ext cx="5304464" cy="1668495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14924" y="788571"/>
            <a:ext cx="15608913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25"/>
              </a:lnSpc>
              <a:spcBef>
                <a:spcPct val="0"/>
              </a:spcBef>
            </a:pPr>
            <a:r>
              <a:rPr lang="en-US" sz="652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1.2  Mục tiêu nghiên cứu</a:t>
            </a:r>
            <a:endParaRPr lang="en-US" sz="652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347594" y="3155580"/>
            <a:ext cx="17592813" cy="5229140"/>
            <a:chOff x="0" y="0"/>
            <a:chExt cx="6417906" cy="19076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17906" cy="1907604"/>
            </a:xfrm>
            <a:custGeom>
              <a:avLst/>
              <a:gdLst/>
              <a:ahLst/>
              <a:cxnLst/>
              <a:rect l="l" t="t" r="r" b="b"/>
              <a:pathLst>
                <a:path w="6417906" h="1907604">
                  <a:moveTo>
                    <a:pt x="0" y="0"/>
                  </a:moveTo>
                  <a:lnTo>
                    <a:pt x="6417906" y="0"/>
                  </a:lnTo>
                  <a:lnTo>
                    <a:pt x="6417906" y="1907604"/>
                  </a:lnTo>
                  <a:lnTo>
                    <a:pt x="0" y="19076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83189" y="3138910"/>
            <a:ext cx="17440648" cy="518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6120" lvl="1" indent="-353060" algn="just">
              <a:lnSpc>
                <a:spcPts val="6740"/>
              </a:lnSpc>
              <a:buFont typeface="Arial" panose="020B0604020202020204"/>
              <a:buChar char="•"/>
            </a:pP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Nắm vững lý thuyết về Responsive Web Desig</a:t>
            </a: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n (RWD), Media Queries và các đơn vị linh hoạt như </a:t>
            </a:r>
            <a:r>
              <a:rPr lang="en-US" sz="327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%, em, rem</a:t>
            </a:r>
            <a:endParaRPr lang="en-US" sz="32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06120" lvl="1" indent="-353060" algn="just">
              <a:lnSpc>
                <a:spcPts val="6740"/>
              </a:lnSpc>
              <a:buFont typeface="Arial" panose="020B0604020202020204"/>
              <a:buChar char="•"/>
            </a:pP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Thiết kế giao diện mẫu cho website Khoa CNTT hiện đại, trực quan và đáp ứng tốt trên đa thiết bị</a:t>
            </a:r>
            <a:endParaRPr lang="en-US" sz="32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06120" lvl="1" indent="-353060" algn="just">
              <a:lnSpc>
                <a:spcPts val="6740"/>
              </a:lnSpc>
              <a:buFont typeface="Arial" panose="020B0604020202020204"/>
              <a:buChar char="•"/>
            </a:pP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Xây dựng hệ thống quản lý giảng viên động tích hợp cơ sở dữ liệu</a:t>
            </a:r>
            <a:endParaRPr lang="en-US" sz="32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06120" lvl="1" indent="-353060" algn="just">
              <a:lnSpc>
                <a:spcPts val="6740"/>
              </a:lnSpc>
              <a:buFont typeface="Arial" panose="020B0604020202020204"/>
              <a:buChar char="•"/>
            </a:pP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Rèn luyện kỹ năng tự nghiên cứu và xây dựng lộ trình học tập phù hợp cho tương lai</a:t>
            </a:r>
            <a:endParaRPr lang="en-US" sz="32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sp>
        <p:nvSpPr>
          <p:cNvPr id="10" name="Freeform 10"/>
          <p:cNvSpPr/>
          <p:nvPr/>
        </p:nvSpPr>
        <p:spPr>
          <a:xfrm rot="9259108" flipH="1">
            <a:off x="14165541" y="9055304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828817" y="656752"/>
            <a:ext cx="15795020" cy="1254238"/>
            <a:chOff x="0" y="0"/>
            <a:chExt cx="5762066" cy="457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457549"/>
            </a:xfrm>
            <a:custGeom>
              <a:avLst/>
              <a:gdLst/>
              <a:ahLst/>
              <a:cxnLst/>
              <a:rect l="l" t="t" r="r" b="b"/>
              <a:pathLst>
                <a:path w="5762066" h="457549">
                  <a:moveTo>
                    <a:pt x="0" y="0"/>
                  </a:moveTo>
                  <a:lnTo>
                    <a:pt x="5762066" y="0"/>
                  </a:lnTo>
                  <a:lnTo>
                    <a:pt x="5762066" y="457549"/>
                  </a:lnTo>
                  <a:lnTo>
                    <a:pt x="0" y="45754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rot="-278358">
            <a:off x="-1796690" y="-17723"/>
            <a:ext cx="4288567" cy="1348949"/>
          </a:xfrm>
          <a:custGeom>
            <a:avLst/>
            <a:gdLst/>
            <a:ahLst/>
            <a:cxnLst/>
            <a:rect l="l" t="t" r="r" b="b"/>
            <a:pathLst>
              <a:path w="4288567" h="1348949">
                <a:moveTo>
                  <a:pt x="0" y="0"/>
                </a:moveTo>
                <a:lnTo>
                  <a:pt x="4288567" y="0"/>
                </a:lnTo>
                <a:lnTo>
                  <a:pt x="4288567" y="1348950"/>
                </a:lnTo>
                <a:lnTo>
                  <a:pt x="0" y="1348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1870" y="656752"/>
            <a:ext cx="15608913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25"/>
              </a:lnSpc>
              <a:spcBef>
                <a:spcPct val="0"/>
              </a:spcBef>
            </a:pPr>
            <a:r>
              <a:rPr lang="en-US" sz="652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1.3  Đối tượng và Phạm vi nghiên cứu</a:t>
            </a:r>
            <a:endParaRPr lang="en-US" sz="652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157146" y="2662365"/>
            <a:ext cx="17949901" cy="2622147"/>
            <a:chOff x="0" y="0"/>
            <a:chExt cx="6548173" cy="9565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548172" cy="956566"/>
            </a:xfrm>
            <a:custGeom>
              <a:avLst/>
              <a:gdLst/>
              <a:ahLst/>
              <a:cxnLst/>
              <a:rect l="l" t="t" r="r" b="b"/>
              <a:pathLst>
                <a:path w="6548172" h="956566">
                  <a:moveTo>
                    <a:pt x="0" y="0"/>
                  </a:moveTo>
                  <a:lnTo>
                    <a:pt x="6548172" y="0"/>
                  </a:lnTo>
                  <a:lnTo>
                    <a:pt x="6548172" y="956566"/>
                  </a:lnTo>
                  <a:lnTo>
                    <a:pt x="0" y="95656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302314" y="2613786"/>
            <a:ext cx="17440648" cy="2452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40"/>
              </a:lnSpc>
            </a:pPr>
            <a:r>
              <a:rPr lang="en-US" sz="327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Đối tượng:</a:t>
            </a:r>
            <a:r>
              <a:rPr lang="en-US" sz="327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 </a:t>
            </a:r>
            <a:endParaRPr lang="en-US" sz="327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  <a:p>
            <a:pPr marL="706120" lvl="1" indent="-353060" algn="just">
              <a:lnSpc>
                <a:spcPts val="6740"/>
              </a:lnSpc>
              <a:buFont typeface="Arial" panose="020B0604020202020204"/>
              <a:buChar char="•"/>
            </a:pP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Các tiêu chuẩn thiết kế RWD, giao diện website Khoa CNTT và các công cụ hỗ trợ như HTML, CSS, Bootstrap</a:t>
            </a:r>
            <a:endParaRPr lang="en-US" sz="32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157146" y="6036986"/>
            <a:ext cx="17873819" cy="3442468"/>
            <a:chOff x="0" y="0"/>
            <a:chExt cx="6520418" cy="12558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20418" cy="1255822"/>
            </a:xfrm>
            <a:custGeom>
              <a:avLst/>
              <a:gdLst/>
              <a:ahLst/>
              <a:cxnLst/>
              <a:rect l="l" t="t" r="r" b="b"/>
              <a:pathLst>
                <a:path w="6520418" h="1255822">
                  <a:moveTo>
                    <a:pt x="0" y="0"/>
                  </a:moveTo>
                  <a:lnTo>
                    <a:pt x="6520418" y="0"/>
                  </a:lnTo>
                  <a:lnTo>
                    <a:pt x="6520418" y="1255822"/>
                  </a:lnTo>
                  <a:lnTo>
                    <a:pt x="0" y="125582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02260" y="5989320"/>
            <a:ext cx="17763490" cy="3456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740"/>
              </a:lnSpc>
            </a:pPr>
            <a:r>
              <a:rPr lang="en-US" sz="327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Phạm vi: </a:t>
            </a:r>
            <a:endParaRPr lang="en-US" sz="327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  <a:p>
            <a:pPr marL="706120" lvl="1" indent="-353060" algn="just">
              <a:lnSpc>
                <a:spcPts val="6740"/>
              </a:lnSpc>
              <a:buFont typeface="Arial" panose="020B0604020202020204"/>
              <a:buChar char="•"/>
            </a:pP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Tập trung</a:t>
            </a: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vào các trang chính (Trang chủ, Giới thiệu, Chương trình đào tạo) và chức năng thêm mới giảng viên</a:t>
            </a:r>
            <a:endParaRPr lang="en-US" sz="32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06120" lvl="1" indent="-353060" algn="just">
              <a:lnSpc>
                <a:spcPts val="6740"/>
              </a:lnSpc>
              <a:buFont typeface="Arial" panose="020B0604020202020204"/>
              <a:buChar char="•"/>
            </a:pP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K</a:t>
            </a: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iểm thử trên các mốc màn hình phổ biến từ 360px đến trên 1280px</a:t>
            </a:r>
            <a:endParaRPr lang="en-US" sz="32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sp>
        <p:nvSpPr>
          <p:cNvPr id="13" name="Freeform 13"/>
          <p:cNvSpPr/>
          <p:nvPr/>
        </p:nvSpPr>
        <p:spPr>
          <a:xfrm rot="8970405" flipH="1">
            <a:off x="14379794" y="9055304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6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6" y="1087334"/>
                </a:lnTo>
                <a:lnTo>
                  <a:pt x="44964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63854" y="3217360"/>
            <a:ext cx="12299710" cy="3446008"/>
            <a:chOff x="0" y="0"/>
            <a:chExt cx="4486967" cy="12571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6968" cy="1257113"/>
            </a:xfrm>
            <a:custGeom>
              <a:avLst/>
              <a:gdLst/>
              <a:ahLst/>
              <a:cxnLst/>
              <a:rect l="l" t="t" r="r" b="b"/>
              <a:pathLst>
                <a:path w="4486968" h="1257113">
                  <a:moveTo>
                    <a:pt x="0" y="0"/>
                  </a:moveTo>
                  <a:lnTo>
                    <a:pt x="4486968" y="0"/>
                  </a:lnTo>
                  <a:lnTo>
                    <a:pt x="4486968" y="1257113"/>
                  </a:lnTo>
                  <a:lnTo>
                    <a:pt x="0" y="1257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943587" y="8675894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6"/>
                </a:lnTo>
                <a:lnTo>
                  <a:pt x="6662470" y="1611106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574994" y="3417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2925632" y="2318211"/>
            <a:ext cx="4950140" cy="6721020"/>
            <a:chOff x="0" y="0"/>
            <a:chExt cx="1805825" cy="2451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5825" cy="2451846"/>
            </a:xfrm>
            <a:custGeom>
              <a:avLst/>
              <a:gdLst/>
              <a:ahLst/>
              <a:cxnLst/>
              <a:rect l="l" t="t" r="r" b="b"/>
              <a:pathLst>
                <a:path w="1805825" h="2451846">
                  <a:moveTo>
                    <a:pt x="0" y="0"/>
                  </a:moveTo>
                  <a:lnTo>
                    <a:pt x="1805825" y="0"/>
                  </a:lnTo>
                  <a:lnTo>
                    <a:pt x="1805825" y="2451846"/>
                  </a:lnTo>
                  <a:lnTo>
                    <a:pt x="0" y="24518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3064656" y="5475372"/>
            <a:ext cx="4811116" cy="3009134"/>
          </a:xfrm>
          <a:custGeom>
            <a:avLst/>
            <a:gdLst/>
            <a:ahLst/>
            <a:cxnLst/>
            <a:rect l="l" t="t" r="r" b="b"/>
            <a:pathLst>
              <a:path w="4811116" h="3009134">
                <a:moveTo>
                  <a:pt x="0" y="0"/>
                </a:moveTo>
                <a:lnTo>
                  <a:pt x="4811116" y="0"/>
                </a:lnTo>
                <a:lnTo>
                  <a:pt x="4811116" y="3009134"/>
                </a:lnTo>
                <a:lnTo>
                  <a:pt x="0" y="3009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17684" y="321736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03414">
            <a:off x="12130869" y="1585031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43385" y="3062548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-98214" y="4182545"/>
            <a:ext cx="12661778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165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2. Cơ sở lý thuyết</a:t>
            </a:r>
            <a:endParaRPr lang="en-US" sz="9165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47594" y="252052"/>
            <a:ext cx="17436348" cy="2024841"/>
            <a:chOff x="0" y="0"/>
            <a:chExt cx="6360827" cy="7386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738667"/>
            </a:xfrm>
            <a:custGeom>
              <a:avLst/>
              <a:gdLst/>
              <a:ahLst/>
              <a:cxnLst/>
              <a:rect l="l" t="t" r="r" b="b"/>
              <a:pathLst>
                <a:path w="6360827" h="738667">
                  <a:moveTo>
                    <a:pt x="0" y="0"/>
                  </a:moveTo>
                  <a:lnTo>
                    <a:pt x="6360827" y="0"/>
                  </a:lnTo>
                  <a:lnTo>
                    <a:pt x="6360827" y="738667"/>
                  </a:lnTo>
                  <a:lnTo>
                    <a:pt x="0" y="73866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202330" y="3247035"/>
            <a:ext cx="17495353" cy="2368815"/>
            <a:chOff x="0" y="0"/>
            <a:chExt cx="6382352" cy="8641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82352" cy="864150"/>
            </a:xfrm>
            <a:custGeom>
              <a:avLst/>
              <a:gdLst/>
              <a:ahLst/>
              <a:cxnLst/>
              <a:rect l="l" t="t" r="r" b="b"/>
              <a:pathLst>
                <a:path w="6382352" h="864150">
                  <a:moveTo>
                    <a:pt x="0" y="0"/>
                  </a:moveTo>
                  <a:lnTo>
                    <a:pt x="6382352" y="0"/>
                  </a:lnTo>
                  <a:lnTo>
                    <a:pt x="6382352" y="864150"/>
                  </a:lnTo>
                  <a:lnTo>
                    <a:pt x="0" y="8641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10632747" flipH="1">
            <a:off x="-339214" y="9090971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6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6" y="1087334"/>
                </a:lnTo>
                <a:lnTo>
                  <a:pt x="44964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1737728" y="6635025"/>
            <a:ext cx="6951570" cy="2629207"/>
            <a:chOff x="0" y="0"/>
            <a:chExt cx="2535952" cy="9591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35952" cy="959142"/>
            </a:xfrm>
            <a:custGeom>
              <a:avLst/>
              <a:gdLst/>
              <a:ahLst/>
              <a:cxnLst/>
              <a:rect l="l" t="t" r="r" b="b"/>
              <a:pathLst>
                <a:path w="2535952" h="959142">
                  <a:moveTo>
                    <a:pt x="0" y="0"/>
                  </a:moveTo>
                  <a:lnTo>
                    <a:pt x="2535952" y="0"/>
                  </a:lnTo>
                  <a:lnTo>
                    <a:pt x="2535952" y="959142"/>
                  </a:lnTo>
                  <a:lnTo>
                    <a:pt x="0" y="9591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9327189" y="5143500"/>
            <a:ext cx="8960811" cy="5835728"/>
          </a:xfrm>
          <a:custGeom>
            <a:avLst/>
            <a:gdLst/>
            <a:ahLst/>
            <a:cxnLst/>
            <a:rect l="l" t="t" r="r" b="b"/>
            <a:pathLst>
              <a:path w="8960811" h="5835728">
                <a:moveTo>
                  <a:pt x="0" y="0"/>
                </a:moveTo>
                <a:lnTo>
                  <a:pt x="8960811" y="0"/>
                </a:lnTo>
                <a:lnTo>
                  <a:pt x="8960811" y="5835728"/>
                </a:lnTo>
                <a:lnTo>
                  <a:pt x="0" y="5835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3189" y="397697"/>
            <a:ext cx="18288000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572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2.1 Tổng quan về </a:t>
            </a:r>
            <a:endParaRPr lang="en-US" sz="572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  <a:p>
            <a:pPr marL="0" lvl="0" indent="0" algn="ctr">
              <a:lnSpc>
                <a:spcPts val="6865"/>
              </a:lnSpc>
              <a:spcBef>
                <a:spcPct val="0"/>
              </a:spcBef>
            </a:pPr>
            <a:r>
              <a:rPr lang="en-US" sz="572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Responsive Web Design (RWD)</a:t>
            </a:r>
            <a:endParaRPr lang="en-US" sz="572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96324" y="3028152"/>
            <a:ext cx="17107365" cy="2452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40"/>
              </a:lnSpc>
            </a:pPr>
            <a:r>
              <a:rPr lang="en-US" sz="327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Khái niệm: </a:t>
            </a:r>
            <a:endParaRPr lang="en-US" sz="327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  <a:p>
            <a:pPr marL="706120" lvl="1" indent="-353060" algn="just">
              <a:lnSpc>
                <a:spcPts val="6740"/>
              </a:lnSpc>
              <a:buFont typeface="Arial" panose="020B0604020202020204"/>
              <a:buChar char="•"/>
            </a:pP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Là phương pháp thiết kế giúp giao diện tự động co giã</a:t>
            </a: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n và sắp xếp lại nội dung một cách thông minh dựa trên </a:t>
            </a: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m</a:t>
            </a: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ôi</a:t>
            </a: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</a:t>
            </a: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t</a:t>
            </a: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r</a:t>
            </a: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ường hoạt động</a:t>
            </a:r>
            <a:endParaRPr lang="en-US" sz="32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37728" y="6529672"/>
            <a:ext cx="6780264" cy="2452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40"/>
              </a:lnSpc>
            </a:pPr>
            <a:r>
              <a:rPr lang="en-US" sz="327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Nguyên tắc: </a:t>
            </a:r>
            <a:endParaRPr lang="en-US" sz="327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  <a:p>
            <a:pPr marL="706120" lvl="1" indent="-353060" algn="just">
              <a:lnSpc>
                <a:spcPts val="6740"/>
              </a:lnSpc>
              <a:buFont typeface="Arial" panose="020B0604020202020204"/>
              <a:buChar char="•"/>
            </a:pP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"Một website cho mọi thiết bị" (One web</a:t>
            </a: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site, many devices)</a:t>
            </a:r>
            <a:endParaRPr lang="en-US" sz="32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sp>
        <p:nvSpPr>
          <p:cNvPr id="14" name="Freeform 14"/>
          <p:cNvSpPr/>
          <p:nvPr/>
        </p:nvSpPr>
        <p:spPr>
          <a:xfrm rot="-10632747" flipH="1">
            <a:off x="14334793" y="108695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47594" y="299663"/>
            <a:ext cx="17436348" cy="1501111"/>
            <a:chOff x="0" y="0"/>
            <a:chExt cx="6360827" cy="5476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547609"/>
            </a:xfrm>
            <a:custGeom>
              <a:avLst/>
              <a:gdLst/>
              <a:ahLst/>
              <a:cxnLst/>
              <a:rect l="l" t="t" r="r" b="b"/>
              <a:pathLst>
                <a:path w="6360827" h="547609">
                  <a:moveTo>
                    <a:pt x="0" y="0"/>
                  </a:moveTo>
                  <a:lnTo>
                    <a:pt x="6360827" y="0"/>
                  </a:lnTo>
                  <a:lnTo>
                    <a:pt x="6360827" y="547609"/>
                  </a:lnTo>
                  <a:lnTo>
                    <a:pt x="0" y="5476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204758" y="2828131"/>
            <a:ext cx="17889248" cy="6154146"/>
            <a:chOff x="0" y="0"/>
            <a:chExt cx="6526046" cy="22450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26046" cy="2245049"/>
            </a:xfrm>
            <a:custGeom>
              <a:avLst/>
              <a:gdLst/>
              <a:ahLst/>
              <a:cxnLst/>
              <a:rect l="l" t="t" r="r" b="b"/>
              <a:pathLst>
                <a:path w="6526046" h="2245049">
                  <a:moveTo>
                    <a:pt x="0" y="0"/>
                  </a:moveTo>
                  <a:lnTo>
                    <a:pt x="6526046" y="0"/>
                  </a:lnTo>
                  <a:lnTo>
                    <a:pt x="6526046" y="2245049"/>
                  </a:lnTo>
                  <a:lnTo>
                    <a:pt x="0" y="224504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10632747" flipH="1">
            <a:off x="-724773" y="9366995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93994" y="563351"/>
            <a:ext cx="18288000" cy="93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0"/>
              </a:lnSpc>
              <a:spcBef>
                <a:spcPct val="0"/>
              </a:spcBef>
            </a:pPr>
            <a:r>
              <a:rPr lang="en-US" sz="61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2.2  Các thành phần cốt lõi của RWD</a:t>
            </a:r>
            <a:endParaRPr lang="en-US" sz="61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-165530" y="2832523"/>
            <a:ext cx="18231073" cy="595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5660" lvl="1" indent="-417830" algn="just">
              <a:lnSpc>
                <a:spcPts val="7975"/>
              </a:lnSpc>
              <a:buFont typeface="Arial" panose="020B0604020202020204"/>
              <a:buChar char="•"/>
            </a:pPr>
            <a:r>
              <a:rPr lang="en-US" sz="387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Media Queries:</a:t>
            </a:r>
            <a:r>
              <a:rPr lang="en-US" sz="38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Công cụ giúp CSS nhận biết độ rộng màn hình để áp dụng quy tắc hiển thị phù hợp.</a:t>
            </a:r>
            <a:endParaRPr lang="en-US" sz="38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835660" lvl="1" indent="-417830" algn="just">
              <a:lnSpc>
                <a:spcPts val="7975"/>
              </a:lnSpc>
              <a:buFont typeface="Arial" panose="020B0604020202020204"/>
              <a:buChar char="•"/>
            </a:pPr>
            <a:r>
              <a:rPr lang="en-US" sz="387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 Fluid Grid </a:t>
            </a:r>
            <a:r>
              <a:rPr lang="en-US" sz="38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(Lưới linh hoạt): Sử dụng đơn vị tương đối (%) thay vì pixel cố định để nội dung giãn theo màn hình.</a:t>
            </a:r>
            <a:endParaRPr lang="en-US" sz="38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835660" lvl="1" indent="-417830" algn="just">
              <a:lnSpc>
                <a:spcPts val="7975"/>
              </a:lnSpc>
              <a:buFont typeface="Arial" panose="020B0604020202020204"/>
              <a:buChar char="•"/>
            </a:pPr>
            <a:r>
              <a:rPr lang="en-US" sz="387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Flexible Images:</a:t>
            </a:r>
            <a:r>
              <a:rPr lang="en-US" sz="38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Hình ảnh tự động co giãn theo khung chứa bằng thuộc tính max-width: 100%.</a:t>
            </a:r>
            <a:endParaRPr lang="en-US" sz="38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sp>
        <p:nvSpPr>
          <p:cNvPr id="10" name="Freeform 10"/>
          <p:cNvSpPr/>
          <p:nvPr/>
        </p:nvSpPr>
        <p:spPr>
          <a:xfrm rot="-10371873" flipH="1">
            <a:off x="15350665" y="131659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6227</Words>
  <Application>WPS Presentation</Application>
  <PresentationFormat>On-screen Show (4:3)</PresentationFormat>
  <Paragraphs>183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4" baseType="lpstr">
      <vt:lpstr>Arial</vt:lpstr>
      <vt:lpstr>SimSun</vt:lpstr>
      <vt:lpstr>Wingdings</vt:lpstr>
      <vt:lpstr>Cabin Bold</vt:lpstr>
      <vt:lpstr>Cabin</vt:lpstr>
      <vt:lpstr>Cabin Italics</vt:lpstr>
      <vt:lpstr>Noto Serif Display Bold Italics</vt:lpstr>
      <vt:lpstr>Paytone One</vt:lpstr>
      <vt:lpstr>Arial</vt:lpstr>
      <vt:lpstr>Muli</vt:lpstr>
      <vt:lpstr>Muli Bold</vt:lpstr>
      <vt:lpstr>Muli Bold Italics</vt:lpstr>
      <vt:lpstr>Sigmar One</vt:lpstr>
      <vt:lpstr>Microsoft YaHei</vt:lpstr>
      <vt:lpstr>Arial Unicode MS</vt:lpstr>
      <vt:lpstr>Calibri</vt:lpstr>
      <vt:lpstr>Muli Italics</vt:lpstr>
      <vt:lpstr>Bungee Shade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thực tập đồ án cơ sở ngành</dc:title>
  <dc:creator/>
  <cp:lastModifiedBy>Thạch Kim Tài</cp:lastModifiedBy>
  <cp:revision>3</cp:revision>
  <dcterms:created xsi:type="dcterms:W3CDTF">2006-08-16T00:00:00Z</dcterms:created>
  <dcterms:modified xsi:type="dcterms:W3CDTF">2026-01-05T03:03:02Z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A946C451C6154195A0A6037951BB806E_12</vt:lpwstr>
  </property>
  <property fmtid="{D5CDD505-2E9C-101B-9397-08002B2CF9AE}" pid="3" name="KSOProductBuildVer">
    <vt:lpwstr>1033-12.2.0.23131</vt:lpwstr>
  </property>
</Properties>
</file>